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52"/>
    <p:sldId id="257" r:id="rId53"/>
    <p:sldId id="258" r:id="rId54"/>
    <p:sldId id="259" r:id="rId55"/>
    <p:sldId id="260" r:id="rId56"/>
    <p:sldId id="261" r:id="rId57"/>
    <p:sldId id="262" r:id="rId58"/>
    <p:sldId id="263" r:id="rId59"/>
    <p:sldId id="264" r:id="rId60"/>
    <p:sldId id="265" r:id="rId61"/>
    <p:sldId id="266" r:id="rId62"/>
    <p:sldId id="267" r:id="rId63"/>
    <p:sldId id="268" r:id="rId64"/>
    <p:sldId id="269" r:id="rId65"/>
    <p:sldId id="270" r:id="rId66"/>
    <p:sldId id="271" r:id="rId67"/>
    <p:sldId id="272" r:id="rId68"/>
    <p:sldId id="273" r:id="rId69"/>
    <p:sldId id="274" r:id="rId70"/>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DejaVu Serif" charset="1" panose="02060603050605020204"/>
      <p:regular r:id="rId10"/>
    </p:embeddedFont>
    <p:embeddedFont>
      <p:font typeface="DejaVu Serif Bold" charset="1" panose="02060803050605020204"/>
      <p:regular r:id="rId11"/>
    </p:embeddedFont>
    <p:embeddedFont>
      <p:font typeface="DejaVu Serif Italics" charset="1" panose="020606030503050B0204"/>
      <p:regular r:id="rId12"/>
    </p:embeddedFont>
    <p:embeddedFont>
      <p:font typeface="DejaVu Serif Bold Italics" charset="1" panose="020608030503050B0204"/>
      <p:regular r:id="rId13"/>
    </p:embeddedFont>
    <p:embeddedFont>
      <p:font typeface="Noto Sans" charset="1" panose="020B0502040504020204"/>
      <p:regular r:id="rId14"/>
    </p:embeddedFont>
    <p:embeddedFont>
      <p:font typeface="Noto Sans Bold" charset="1" panose="020B0802040504020204"/>
      <p:regular r:id="rId15"/>
    </p:embeddedFont>
    <p:embeddedFont>
      <p:font typeface="Noto Sans Italics" charset="1" panose="020B0502040504090204"/>
      <p:regular r:id="rId16"/>
    </p:embeddedFont>
    <p:embeddedFont>
      <p:font typeface="Noto Sans Bold Italics" charset="1" panose="020B0802040504090204"/>
      <p:regular r:id="rId17"/>
    </p:embeddedFont>
    <p:embeddedFont>
      <p:font typeface="Noto Serif Display" charset="1" panose="02020502080505020204"/>
      <p:regular r:id="rId18"/>
    </p:embeddedFont>
    <p:embeddedFont>
      <p:font typeface="Noto Serif Display Bold" charset="1" panose="02020802080505020204"/>
      <p:regular r:id="rId19"/>
    </p:embeddedFont>
    <p:embeddedFont>
      <p:font typeface="Noto Serif Display Italics" charset="1" panose="02020502080505090204"/>
      <p:regular r:id="rId20"/>
    </p:embeddedFont>
    <p:embeddedFont>
      <p:font typeface="Noto Serif Display Bold Italics" charset="1" panose="02020802080505090204"/>
      <p:regular r:id="rId21"/>
    </p:embeddedFont>
    <p:embeddedFont>
      <p:font typeface="Noto Serif Display Thin" charset="1" panose="02020202080505020204"/>
      <p:regular r:id="rId22"/>
    </p:embeddedFont>
    <p:embeddedFont>
      <p:font typeface="Noto Serif Display Thin Italics" charset="1" panose="02020202080505090204"/>
      <p:regular r:id="rId23"/>
    </p:embeddedFont>
    <p:embeddedFont>
      <p:font typeface="Noto Serif Display Extra-Light" charset="1" panose="02020302080505020204"/>
      <p:regular r:id="rId24"/>
    </p:embeddedFont>
    <p:embeddedFont>
      <p:font typeface="Noto Serif Display Extra-Light Italics" charset="1" panose="02020302080505090204"/>
      <p:regular r:id="rId25"/>
    </p:embeddedFont>
    <p:embeddedFont>
      <p:font typeface="Noto Serif Display Light" charset="1" panose="02020402080505020204"/>
      <p:regular r:id="rId26"/>
    </p:embeddedFont>
    <p:embeddedFont>
      <p:font typeface="Noto Serif Display Light Italics" charset="1" panose="02020402080505090204"/>
      <p:regular r:id="rId27"/>
    </p:embeddedFont>
    <p:embeddedFont>
      <p:font typeface="Noto Serif Display Medium" charset="1" panose="02020602080505020204"/>
      <p:regular r:id="rId28"/>
    </p:embeddedFont>
    <p:embeddedFont>
      <p:font typeface="Noto Serif Display Medium Italics" charset="1" panose="02020602080505090204"/>
      <p:regular r:id="rId29"/>
    </p:embeddedFont>
    <p:embeddedFont>
      <p:font typeface="Noto Serif Display Semi-Bold" charset="1" panose="02020702080505020204"/>
      <p:regular r:id="rId30"/>
    </p:embeddedFont>
    <p:embeddedFont>
      <p:font typeface="Noto Serif Display Semi-Bold Italics" charset="1" panose="02020702080505090204"/>
      <p:regular r:id="rId31"/>
    </p:embeddedFont>
    <p:embeddedFont>
      <p:font typeface="Noto Serif Display Ultra-Bold" charset="1" panose="02020902080505020204"/>
      <p:regular r:id="rId32"/>
    </p:embeddedFont>
    <p:embeddedFont>
      <p:font typeface="Noto Serif Display Ultra-Bold Italics" charset="1" panose="02020902080505090204"/>
      <p:regular r:id="rId33"/>
    </p:embeddedFont>
    <p:embeddedFont>
      <p:font typeface="Noto Serif Display Heavy" charset="1" panose="02020A02080505020204"/>
      <p:regular r:id="rId34"/>
    </p:embeddedFont>
    <p:embeddedFont>
      <p:font typeface="Noto Serif Display Heavy Italics" charset="1" panose="02020A02080505090204"/>
      <p:regular r:id="rId35"/>
    </p:embeddedFont>
    <p:embeddedFont>
      <p:font typeface="Asap" charset="1" panose="020F0504030202060203"/>
      <p:regular r:id="rId36"/>
    </p:embeddedFont>
    <p:embeddedFont>
      <p:font typeface="Asap Bold" charset="1" panose="020F0804030202060203"/>
      <p:regular r:id="rId37"/>
    </p:embeddedFont>
    <p:embeddedFont>
      <p:font typeface="Asap Italics" charset="1" panose="020F05040302020D0203"/>
      <p:regular r:id="rId38"/>
    </p:embeddedFont>
    <p:embeddedFont>
      <p:font typeface="Asap Bold Italics" charset="1" panose="020F08040302020D0203"/>
      <p:regular r:id="rId39"/>
    </p:embeddedFont>
    <p:embeddedFont>
      <p:font typeface="Asap Medium" charset="1" panose="020F0604030202060203"/>
      <p:regular r:id="rId40"/>
    </p:embeddedFont>
    <p:embeddedFont>
      <p:font typeface="Asap Medium Italics" charset="1" panose="020F06040302020D0203"/>
      <p:regular r:id="rId41"/>
    </p:embeddedFont>
    <p:embeddedFont>
      <p:font typeface="Asap Semi-Bold" charset="1" panose="020F0704030202060203"/>
      <p:regular r:id="rId42"/>
    </p:embeddedFont>
    <p:embeddedFont>
      <p:font typeface="Asap Semi-Bold Italics" charset="1" panose="020F07040302020D0203"/>
      <p:regular r:id="rId43"/>
    </p:embeddedFont>
    <p:embeddedFont>
      <p:font typeface="Open Sans" charset="1" panose="020B0606030504020204"/>
      <p:regular r:id="rId44"/>
    </p:embeddedFont>
    <p:embeddedFont>
      <p:font typeface="Open Sans Bold" charset="1" panose="020B0806030504020204"/>
      <p:regular r:id="rId45"/>
    </p:embeddedFont>
    <p:embeddedFont>
      <p:font typeface="Open Sans Italics" charset="1" panose="020B0606030504020204"/>
      <p:regular r:id="rId46"/>
    </p:embeddedFont>
    <p:embeddedFont>
      <p:font typeface="Open Sans Bold Italics" charset="1" panose="020B0806030504020204"/>
      <p:regular r:id="rId47"/>
    </p:embeddedFont>
    <p:embeddedFont>
      <p:font typeface="Open Sans Light" charset="1" panose="020B0306030504020204"/>
      <p:regular r:id="rId48"/>
    </p:embeddedFont>
    <p:embeddedFont>
      <p:font typeface="Open Sans Light Italics" charset="1" panose="020B0306030504020204"/>
      <p:regular r:id="rId49"/>
    </p:embeddedFont>
    <p:embeddedFont>
      <p:font typeface="Open Sans Ultra-Bold" charset="1" panose="00000000000000000000"/>
      <p:regular r:id="rId50"/>
    </p:embeddedFont>
    <p:embeddedFont>
      <p:font typeface="Open Sans Ultra-Bold Italics" charset="1" panose="0000000000000000000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slides/slide1.xml" Type="http://schemas.openxmlformats.org/officeDocument/2006/relationships/slide"/><Relationship Id="rId53" Target="slides/slide2.xml" Type="http://schemas.openxmlformats.org/officeDocument/2006/relationships/slide"/><Relationship Id="rId54" Target="slides/slide3.xml" Type="http://schemas.openxmlformats.org/officeDocument/2006/relationships/slide"/><Relationship Id="rId55" Target="slides/slide4.xml" Type="http://schemas.openxmlformats.org/officeDocument/2006/relationships/slide"/><Relationship Id="rId56" Target="slides/slide5.xml" Type="http://schemas.openxmlformats.org/officeDocument/2006/relationships/slide"/><Relationship Id="rId57" Target="slides/slide6.xml" Type="http://schemas.openxmlformats.org/officeDocument/2006/relationships/slide"/><Relationship Id="rId58" Target="slides/slide7.xml" Type="http://schemas.openxmlformats.org/officeDocument/2006/relationships/slide"/><Relationship Id="rId59" Target="slides/slide8.xml" Type="http://schemas.openxmlformats.org/officeDocument/2006/relationships/slide"/><Relationship Id="rId6" Target="fonts/font6.fntdata" Type="http://schemas.openxmlformats.org/officeDocument/2006/relationships/font"/><Relationship Id="rId60" Target="slides/slide9.xml" Type="http://schemas.openxmlformats.org/officeDocument/2006/relationships/slide"/><Relationship Id="rId61" Target="slides/slide10.xml" Type="http://schemas.openxmlformats.org/officeDocument/2006/relationships/slide"/><Relationship Id="rId62" Target="slides/slide11.xml" Type="http://schemas.openxmlformats.org/officeDocument/2006/relationships/slide"/><Relationship Id="rId63" Target="slides/slide12.xml" Type="http://schemas.openxmlformats.org/officeDocument/2006/relationships/slide"/><Relationship Id="rId64" Target="slides/slide13.xml" Type="http://schemas.openxmlformats.org/officeDocument/2006/relationships/slide"/><Relationship Id="rId65" Target="slides/slide14.xml" Type="http://schemas.openxmlformats.org/officeDocument/2006/relationships/slide"/><Relationship Id="rId66" Target="slides/slide15.xml" Type="http://schemas.openxmlformats.org/officeDocument/2006/relationships/slide"/><Relationship Id="rId67" Target="slides/slide16.xml" Type="http://schemas.openxmlformats.org/officeDocument/2006/relationships/slide"/><Relationship Id="rId68" Target="slides/slide17.xml" Type="http://schemas.openxmlformats.org/officeDocument/2006/relationships/slide"/><Relationship Id="rId69" Target="slides/slide18.xml" Type="http://schemas.openxmlformats.org/officeDocument/2006/relationships/slide"/><Relationship Id="rId7" Target="fonts/font7.fntdata" Type="http://schemas.openxmlformats.org/officeDocument/2006/relationships/font"/><Relationship Id="rId70" Target="slides/slide19.xml" Type="http://schemas.openxmlformats.org/officeDocument/2006/relationships/slide"/><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6.png" Type="http://schemas.openxmlformats.org/officeDocument/2006/relationships/image"/><Relationship Id="rId11" Target="../media/image47.svg" Type="http://schemas.openxmlformats.org/officeDocument/2006/relationships/image"/><Relationship Id="rId12" Target="../media/image48.png" Type="http://schemas.openxmlformats.org/officeDocument/2006/relationships/image"/><Relationship Id="rId13" Target="../media/image49.svg" Type="http://schemas.openxmlformats.org/officeDocument/2006/relationships/image"/><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63.png" Type="http://schemas.openxmlformats.org/officeDocument/2006/relationships/image"/><Relationship Id="rId11" Target="../media/image64.svg" Type="http://schemas.openxmlformats.org/officeDocument/2006/relationships/image"/><Relationship Id="rId12" Target="../media/image65.png" Type="http://schemas.openxmlformats.org/officeDocument/2006/relationships/image"/><Relationship Id="rId13" Target="../media/image66.svg" Type="http://schemas.openxmlformats.org/officeDocument/2006/relationships/image"/><Relationship Id="rId14" Target="../media/image67.gif" Type="http://schemas.openxmlformats.org/officeDocument/2006/relationships/image"/><Relationship Id="rId15" Target="../media/image68.gif" Type="http://schemas.openxmlformats.org/officeDocument/2006/relationships/image"/><Relationship Id="rId16" Target="../media/image69.gif" Type="http://schemas.openxmlformats.org/officeDocument/2006/relationships/image"/><Relationship Id="rId2" Target="../media/image55.png" Type="http://schemas.openxmlformats.org/officeDocument/2006/relationships/image"/><Relationship Id="rId3" Target="../media/image56.png" Type="http://schemas.openxmlformats.org/officeDocument/2006/relationships/image"/><Relationship Id="rId4" Target="../media/image57.png" Type="http://schemas.openxmlformats.org/officeDocument/2006/relationships/image"/><Relationship Id="rId5" Target="../media/image58.png" Type="http://schemas.openxmlformats.org/officeDocument/2006/relationships/image"/><Relationship Id="rId6" Target="../media/image59.png" Type="http://schemas.openxmlformats.org/officeDocument/2006/relationships/image"/><Relationship Id="rId7" Target="../media/image60.png" Type="http://schemas.openxmlformats.org/officeDocument/2006/relationships/image"/><Relationship Id="rId8" Target="../media/image61.png" Type="http://schemas.openxmlformats.org/officeDocument/2006/relationships/image"/><Relationship Id="rId9" Target="../media/image62.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182834" y="-1921745"/>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303834" y="1790711"/>
            <a:ext cx="1194327" cy="2586142"/>
          </a:xfrm>
          <a:custGeom>
            <a:avLst/>
            <a:gdLst/>
            <a:ahLst/>
            <a:cxnLst/>
            <a:rect r="r" b="b" t="t" l="l"/>
            <a:pathLst>
              <a:path h="2586142" w="1194327">
                <a:moveTo>
                  <a:pt x="0" y="0"/>
                </a:moveTo>
                <a:lnTo>
                  <a:pt x="1194327" y="0"/>
                </a:lnTo>
                <a:lnTo>
                  <a:pt x="1194327" y="2586142"/>
                </a:lnTo>
                <a:lnTo>
                  <a:pt x="0" y="258614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true" flipV="false" rot="0">
            <a:off x="2095190" y="2021154"/>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47148" y="1264426"/>
            <a:ext cx="3144039" cy="2440918"/>
          </a:xfrm>
          <a:custGeom>
            <a:avLst/>
            <a:gdLst/>
            <a:ahLst/>
            <a:cxnLst/>
            <a:rect r="r" b="b" t="t" l="l"/>
            <a:pathLst>
              <a:path h="2440918" w="3144039">
                <a:moveTo>
                  <a:pt x="0" y="0"/>
                </a:moveTo>
                <a:lnTo>
                  <a:pt x="3144040" y="0"/>
                </a:lnTo>
                <a:lnTo>
                  <a:pt x="3144040" y="2440918"/>
                </a:lnTo>
                <a:lnTo>
                  <a:pt x="0" y="2440918"/>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6" id="6"/>
          <p:cNvSpPr/>
          <p:nvPr/>
        </p:nvSpPr>
        <p:spPr>
          <a:xfrm flipH="false" flipV="false" rot="0">
            <a:off x="624872" y="5005800"/>
            <a:ext cx="1894295" cy="4252500"/>
          </a:xfrm>
          <a:custGeom>
            <a:avLst/>
            <a:gdLst/>
            <a:ahLst/>
            <a:cxnLst/>
            <a:rect r="r" b="b" t="t" l="l"/>
            <a:pathLst>
              <a:path h="4252500" w="1894295">
                <a:moveTo>
                  <a:pt x="0" y="0"/>
                </a:moveTo>
                <a:lnTo>
                  <a:pt x="1894295" y="0"/>
                </a:lnTo>
                <a:lnTo>
                  <a:pt x="1894295" y="4252500"/>
                </a:lnTo>
                <a:lnTo>
                  <a:pt x="0" y="42525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7" id="7"/>
          <p:cNvSpPr/>
          <p:nvPr/>
        </p:nvSpPr>
        <p:spPr>
          <a:xfrm flipH="false" flipV="false" rot="0">
            <a:off x="4011803" y="7612736"/>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8" id="8"/>
          <p:cNvSpPr txBox="true"/>
          <p:nvPr/>
        </p:nvSpPr>
        <p:spPr>
          <a:xfrm rot="0">
            <a:off x="9066237" y="1047061"/>
            <a:ext cx="8189416" cy="1781183"/>
          </a:xfrm>
          <a:prstGeom prst="rect">
            <a:avLst/>
          </a:prstGeom>
        </p:spPr>
        <p:txBody>
          <a:bodyPr anchor="t" rtlCol="false" tIns="0" lIns="0" bIns="0" rIns="0">
            <a:spAutoFit/>
          </a:bodyPr>
          <a:lstStyle/>
          <a:p>
            <a:pPr algn="ctr">
              <a:lnSpc>
                <a:spcPts val="14699"/>
              </a:lnSpc>
            </a:pPr>
            <a:r>
              <a:rPr lang="en-US" sz="10499">
                <a:solidFill>
                  <a:srgbClr val="000000"/>
                </a:solidFill>
                <a:latin typeface="Noto Sans Bold"/>
              </a:rPr>
              <a:t> Welcome to</a:t>
            </a:r>
          </a:p>
        </p:txBody>
      </p:sp>
      <p:sp>
        <p:nvSpPr>
          <p:cNvPr name="TextBox 9" id="9"/>
          <p:cNvSpPr txBox="true"/>
          <p:nvPr/>
        </p:nvSpPr>
        <p:spPr>
          <a:xfrm rot="0">
            <a:off x="9144000" y="4263856"/>
            <a:ext cx="8656441" cy="1412266"/>
          </a:xfrm>
          <a:prstGeom prst="rect">
            <a:avLst/>
          </a:prstGeom>
        </p:spPr>
        <p:txBody>
          <a:bodyPr anchor="t" rtlCol="false" tIns="0" lIns="0" bIns="0" rIns="0">
            <a:spAutoFit/>
          </a:bodyPr>
          <a:lstStyle/>
          <a:p>
            <a:pPr algn="ctr">
              <a:lnSpc>
                <a:spcPts val="11408"/>
              </a:lnSpc>
            </a:pPr>
            <a:r>
              <a:rPr lang="en-US" sz="8148">
                <a:solidFill>
                  <a:srgbClr val="000000"/>
                </a:solidFill>
                <a:latin typeface="DejaVu Serif Bold"/>
              </a:rPr>
              <a:t>Nhóm 4</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1337324" y="1407618"/>
            <a:ext cx="7578653" cy="7168587"/>
            <a:chOff x="0" y="0"/>
            <a:chExt cx="10104871" cy="9558115"/>
          </a:xfrm>
        </p:grpSpPr>
        <p:sp>
          <p:nvSpPr>
            <p:cNvPr name="TextBox 3" id="3"/>
            <p:cNvSpPr txBox="true"/>
            <p:nvPr/>
          </p:nvSpPr>
          <p:spPr>
            <a:xfrm rot="0">
              <a:off x="7421657" y="-47625"/>
              <a:ext cx="931198" cy="881059"/>
            </a:xfrm>
            <a:prstGeom prst="rect">
              <a:avLst/>
            </a:prstGeom>
          </p:spPr>
          <p:txBody>
            <a:bodyPr anchor="t" rtlCol="false" tIns="0" lIns="0" bIns="0" rIns="0">
              <a:spAutoFit/>
            </a:bodyPr>
            <a:lstStyle/>
            <a:p>
              <a:pPr algn="ctr">
                <a:lnSpc>
                  <a:spcPts val="2702"/>
                </a:lnSpc>
              </a:pPr>
              <a:r>
                <a:rPr lang="en-US" sz="1930">
                  <a:solidFill>
                    <a:srgbClr val="FFFFFF"/>
                  </a:solidFill>
                  <a:latin typeface="Open Sans Light"/>
                </a:rPr>
                <a:t>Item 1</a:t>
              </a:r>
            </a:p>
            <a:p>
              <a:pPr algn="ctr">
                <a:lnSpc>
                  <a:spcPts val="2702"/>
                </a:lnSpc>
              </a:pPr>
              <a:r>
                <a:rPr lang="en-US" sz="1930">
                  <a:solidFill>
                    <a:srgbClr val="FFFFFF"/>
                  </a:solidFill>
                  <a:latin typeface="Open Sans Light"/>
                </a:rPr>
                <a:t>20%</a:t>
              </a:r>
            </a:p>
          </p:txBody>
        </p:sp>
        <p:sp>
          <p:nvSpPr>
            <p:cNvPr name="TextBox 4" id="4"/>
            <p:cNvSpPr txBox="true"/>
            <p:nvPr/>
          </p:nvSpPr>
          <p:spPr>
            <a:xfrm rot="0">
              <a:off x="9173673" y="5344525"/>
              <a:ext cx="931198" cy="881059"/>
            </a:xfrm>
            <a:prstGeom prst="rect">
              <a:avLst/>
            </a:prstGeom>
          </p:spPr>
          <p:txBody>
            <a:bodyPr anchor="t" rtlCol="false" tIns="0" lIns="0" bIns="0" rIns="0">
              <a:spAutoFit/>
            </a:bodyPr>
            <a:lstStyle/>
            <a:p>
              <a:pPr algn="ctr">
                <a:lnSpc>
                  <a:spcPts val="2702"/>
                </a:lnSpc>
              </a:pPr>
              <a:r>
                <a:rPr lang="en-US" sz="1930">
                  <a:solidFill>
                    <a:srgbClr val="FFFFFF"/>
                  </a:solidFill>
                  <a:latin typeface="Open Sans Light"/>
                </a:rPr>
                <a:t>Item 2</a:t>
              </a:r>
            </a:p>
            <a:p>
              <a:pPr algn="ctr">
                <a:lnSpc>
                  <a:spcPts val="2702"/>
                </a:lnSpc>
              </a:pPr>
              <a:r>
                <a:rPr lang="en-US" sz="1930">
                  <a:solidFill>
                    <a:srgbClr val="FFFFFF"/>
                  </a:solidFill>
                  <a:latin typeface="Open Sans Light"/>
                </a:rPr>
                <a:t>20%</a:t>
              </a:r>
            </a:p>
          </p:txBody>
        </p:sp>
        <p:sp>
          <p:nvSpPr>
            <p:cNvPr name="TextBox 5" id="5"/>
            <p:cNvSpPr txBox="true"/>
            <p:nvPr/>
          </p:nvSpPr>
          <p:spPr>
            <a:xfrm rot="0">
              <a:off x="4586837" y="8677057"/>
              <a:ext cx="931198" cy="881059"/>
            </a:xfrm>
            <a:prstGeom prst="rect">
              <a:avLst/>
            </a:prstGeom>
          </p:spPr>
          <p:txBody>
            <a:bodyPr anchor="t" rtlCol="false" tIns="0" lIns="0" bIns="0" rIns="0">
              <a:spAutoFit/>
            </a:bodyPr>
            <a:lstStyle/>
            <a:p>
              <a:pPr algn="ctr">
                <a:lnSpc>
                  <a:spcPts val="2702"/>
                </a:lnSpc>
              </a:pPr>
              <a:r>
                <a:rPr lang="en-US" sz="1930">
                  <a:solidFill>
                    <a:srgbClr val="FFFFFF"/>
                  </a:solidFill>
                  <a:latin typeface="Open Sans Light"/>
                </a:rPr>
                <a:t>Item 3</a:t>
              </a:r>
            </a:p>
            <a:p>
              <a:pPr algn="ctr">
                <a:lnSpc>
                  <a:spcPts val="2702"/>
                </a:lnSpc>
              </a:pPr>
              <a:r>
                <a:rPr lang="en-US" sz="1930">
                  <a:solidFill>
                    <a:srgbClr val="FFFFFF"/>
                  </a:solidFill>
                  <a:latin typeface="Open Sans Light"/>
                </a:rPr>
                <a:t>20%</a:t>
              </a:r>
            </a:p>
          </p:txBody>
        </p:sp>
        <p:sp>
          <p:nvSpPr>
            <p:cNvPr name="TextBox 6" id="6"/>
            <p:cNvSpPr txBox="true"/>
            <p:nvPr/>
          </p:nvSpPr>
          <p:spPr>
            <a:xfrm rot="0">
              <a:off x="0" y="5344525"/>
              <a:ext cx="931198" cy="881059"/>
            </a:xfrm>
            <a:prstGeom prst="rect">
              <a:avLst/>
            </a:prstGeom>
          </p:spPr>
          <p:txBody>
            <a:bodyPr anchor="t" rtlCol="false" tIns="0" lIns="0" bIns="0" rIns="0">
              <a:spAutoFit/>
            </a:bodyPr>
            <a:lstStyle/>
            <a:p>
              <a:pPr algn="ctr">
                <a:lnSpc>
                  <a:spcPts val="2702"/>
                </a:lnSpc>
              </a:pPr>
              <a:r>
                <a:rPr lang="en-US" sz="1930">
                  <a:solidFill>
                    <a:srgbClr val="FFFFFF"/>
                  </a:solidFill>
                  <a:latin typeface="Open Sans Light"/>
                </a:rPr>
                <a:t>Item 4</a:t>
              </a:r>
            </a:p>
            <a:p>
              <a:pPr algn="ctr">
                <a:lnSpc>
                  <a:spcPts val="2702"/>
                </a:lnSpc>
              </a:pPr>
              <a:r>
                <a:rPr lang="en-US" sz="1930">
                  <a:solidFill>
                    <a:srgbClr val="FFFFFF"/>
                  </a:solidFill>
                  <a:latin typeface="Open Sans Light"/>
                </a:rPr>
                <a:t>20%</a:t>
              </a:r>
            </a:p>
          </p:txBody>
        </p:sp>
        <p:sp>
          <p:nvSpPr>
            <p:cNvPr name="TextBox 7" id="7"/>
            <p:cNvSpPr txBox="true"/>
            <p:nvPr/>
          </p:nvSpPr>
          <p:spPr>
            <a:xfrm rot="0">
              <a:off x="1752016" y="-47625"/>
              <a:ext cx="931198" cy="881059"/>
            </a:xfrm>
            <a:prstGeom prst="rect">
              <a:avLst/>
            </a:prstGeom>
          </p:spPr>
          <p:txBody>
            <a:bodyPr anchor="t" rtlCol="false" tIns="0" lIns="0" bIns="0" rIns="0">
              <a:spAutoFit/>
            </a:bodyPr>
            <a:lstStyle/>
            <a:p>
              <a:pPr algn="ctr">
                <a:lnSpc>
                  <a:spcPts val="2702"/>
                </a:lnSpc>
              </a:pPr>
              <a:r>
                <a:rPr lang="en-US" sz="1930">
                  <a:solidFill>
                    <a:srgbClr val="FFFFFF"/>
                  </a:solidFill>
                  <a:latin typeface="Open Sans Light"/>
                </a:rPr>
                <a:t>Item 5</a:t>
              </a:r>
            </a:p>
            <a:p>
              <a:pPr algn="ctr">
                <a:lnSpc>
                  <a:spcPts val="2702"/>
                </a:lnSpc>
              </a:pPr>
              <a:r>
                <a:rPr lang="en-US" sz="1930">
                  <a:solidFill>
                    <a:srgbClr val="FFFFFF"/>
                  </a:solidFill>
                  <a:latin typeface="Open Sans Light"/>
                </a:rPr>
                <a:t>20%</a:t>
              </a:r>
            </a:p>
          </p:txBody>
        </p:sp>
        <p:grpSp>
          <p:nvGrpSpPr>
            <p:cNvPr name="Group 8" id="8"/>
            <p:cNvGrpSpPr>
              <a:grpSpLocks noChangeAspect="true"/>
            </p:cNvGrpSpPr>
            <p:nvPr/>
          </p:nvGrpSpPr>
          <p:grpSpPr>
            <a:xfrm rot="0">
              <a:off x="915907" y="181985"/>
              <a:ext cx="8273056" cy="8273056"/>
              <a:chOff x="0" y="0"/>
              <a:chExt cx="2540000" cy="2540000"/>
            </a:xfrm>
          </p:grpSpPr>
          <p:sp>
            <p:nvSpPr>
              <p:cNvPr name="Freeform 9" id="9"/>
              <p:cNvSpPr/>
              <p:nvPr/>
            </p:nvSpPr>
            <p:spPr>
              <a:xfrm flipH="false" flipV="false" rot="0">
                <a:off x="1270000" y="0"/>
                <a:ext cx="1225947" cy="1104203"/>
              </a:xfrm>
              <a:custGeom>
                <a:avLst/>
                <a:gdLst/>
                <a:ahLst/>
                <a:cxnLst/>
                <a:rect r="r" b="b" t="t" l="l"/>
                <a:pathLst>
                  <a:path h="1104203" w="1225947">
                    <a:moveTo>
                      <a:pt x="0" y="0"/>
                    </a:moveTo>
                    <a:cubicBezTo>
                      <a:pt x="573695" y="0"/>
                      <a:pt x="1076156" y="384611"/>
                      <a:pt x="1225947" y="938406"/>
                    </a:cubicBezTo>
                    <a:lnTo>
                      <a:pt x="612973" y="1104203"/>
                    </a:lnTo>
                    <a:cubicBezTo>
                      <a:pt x="538078" y="827305"/>
                      <a:pt x="286848" y="635000"/>
                      <a:pt x="0" y="635000"/>
                    </a:cubicBezTo>
                    <a:close/>
                  </a:path>
                </a:pathLst>
              </a:custGeom>
              <a:solidFill>
                <a:srgbClr val="F7B4A7"/>
              </a:solidFill>
            </p:spPr>
          </p:sp>
          <p:sp>
            <p:nvSpPr>
              <p:cNvPr name="Freeform 10" id="10"/>
              <p:cNvSpPr/>
              <p:nvPr/>
            </p:nvSpPr>
            <p:spPr>
              <a:xfrm flipH="false" flipV="false" rot="0">
                <a:off x="1617102" y="877548"/>
                <a:ext cx="1038022" cy="1455928"/>
              </a:xfrm>
              <a:custGeom>
                <a:avLst/>
                <a:gdLst/>
                <a:ahLst/>
                <a:cxnLst/>
                <a:rect r="r" b="b" t="t" l="l"/>
                <a:pathLst>
                  <a:path h="1455928" w="1038022">
                    <a:moveTo>
                      <a:pt x="860740" y="0"/>
                    </a:moveTo>
                    <a:cubicBezTo>
                      <a:pt x="1038021" y="545617"/>
                      <a:pt x="827504" y="1142337"/>
                      <a:pt x="347101" y="1455928"/>
                    </a:cubicBezTo>
                    <a:lnTo>
                      <a:pt x="0" y="924190"/>
                    </a:lnTo>
                    <a:cubicBezTo>
                      <a:pt x="240201" y="767394"/>
                      <a:pt x="345460" y="469035"/>
                      <a:pt x="256819" y="196226"/>
                    </a:cubicBezTo>
                    <a:close/>
                  </a:path>
                </a:pathLst>
              </a:custGeom>
              <a:solidFill>
                <a:srgbClr val="E99DA6"/>
              </a:solidFill>
            </p:spPr>
          </p:sp>
          <p:sp>
            <p:nvSpPr>
              <p:cNvPr name="Freeform 11" id="11"/>
              <p:cNvSpPr/>
              <p:nvPr/>
            </p:nvSpPr>
            <p:spPr>
              <a:xfrm flipH="false" flipV="false" rot="0">
                <a:off x="473094" y="1764429"/>
                <a:ext cx="1543393" cy="870232"/>
              </a:xfrm>
              <a:custGeom>
                <a:avLst/>
                <a:gdLst/>
                <a:ahLst/>
                <a:cxnLst/>
                <a:rect r="r" b="b" t="t" l="l"/>
                <a:pathLst>
                  <a:path h="870232" w="1543393">
                    <a:moveTo>
                      <a:pt x="1543393" y="533023"/>
                    </a:moveTo>
                    <a:cubicBezTo>
                      <a:pt x="1079264" y="870232"/>
                      <a:pt x="446696" y="854415"/>
                      <a:pt x="0" y="494430"/>
                    </a:cubicBezTo>
                    <a:lnTo>
                      <a:pt x="398453" y="0"/>
                    </a:lnTo>
                    <a:cubicBezTo>
                      <a:pt x="621801" y="179993"/>
                      <a:pt x="938085" y="187902"/>
                      <a:pt x="1170150" y="19297"/>
                    </a:cubicBezTo>
                    <a:close/>
                  </a:path>
                </a:pathLst>
              </a:custGeom>
              <a:solidFill>
                <a:srgbClr val="D589A8"/>
              </a:solidFill>
            </p:spPr>
          </p:sp>
          <p:sp>
            <p:nvSpPr>
              <p:cNvPr name="Freeform 12" id="12"/>
              <p:cNvSpPr/>
              <p:nvPr/>
            </p:nvSpPr>
            <p:spPr>
              <a:xfrm flipH="false" flipV="false" rot="0">
                <a:off x="-121047" y="817672"/>
                <a:ext cx="1017804" cy="1479780"/>
              </a:xfrm>
              <a:custGeom>
                <a:avLst/>
                <a:gdLst/>
                <a:ahLst/>
                <a:cxnLst/>
                <a:rect r="r" b="b" t="t" l="l"/>
                <a:pathLst>
                  <a:path h="1479780" w="1017804">
                    <a:moveTo>
                      <a:pt x="644560" y="1479780"/>
                    </a:moveTo>
                    <a:cubicBezTo>
                      <a:pt x="180430" y="1142570"/>
                      <a:pt x="0" y="536074"/>
                      <a:pt x="204329" y="0"/>
                    </a:cubicBezTo>
                    <a:lnTo>
                      <a:pt x="797688" y="226164"/>
                    </a:lnTo>
                    <a:cubicBezTo>
                      <a:pt x="695523" y="494201"/>
                      <a:pt x="785739" y="797449"/>
                      <a:pt x="1017803" y="966054"/>
                    </a:cubicBezTo>
                    <a:close/>
                  </a:path>
                </a:pathLst>
              </a:custGeom>
              <a:solidFill>
                <a:srgbClr val="BA7AAB"/>
              </a:solidFill>
            </p:spPr>
          </p:sp>
          <p:sp>
            <p:nvSpPr>
              <p:cNvPr name="Freeform 13" id="13"/>
              <p:cNvSpPr/>
              <p:nvPr/>
            </p:nvSpPr>
            <p:spPr>
              <a:xfrm flipH="false" flipV="false" rot="0">
                <a:off x="62158" y="0"/>
                <a:ext cx="1207778" cy="1073774"/>
              </a:xfrm>
              <a:custGeom>
                <a:avLst/>
                <a:gdLst/>
                <a:ahLst/>
                <a:cxnLst/>
                <a:rect r="r" b="b" t="t" l="l"/>
                <a:pathLst>
                  <a:path h="1073774" w="1207778">
                    <a:moveTo>
                      <a:pt x="0" y="877548"/>
                    </a:moveTo>
                    <a:cubicBezTo>
                      <a:pt x="170006" y="354324"/>
                      <a:pt x="657564" y="55"/>
                      <a:pt x="1207715" y="0"/>
                    </a:cubicBezTo>
                    <a:lnTo>
                      <a:pt x="1207779" y="635000"/>
                    </a:lnTo>
                    <a:cubicBezTo>
                      <a:pt x="932703" y="635027"/>
                      <a:pt x="688924" y="812162"/>
                      <a:pt x="603921" y="1073774"/>
                    </a:cubicBezTo>
                    <a:close/>
                  </a:path>
                </a:pathLst>
              </a:custGeom>
              <a:solidFill>
                <a:srgbClr val="966EAC"/>
              </a:solidFill>
            </p:spPr>
          </p:sp>
          <p:sp>
            <p:nvSpPr>
              <p:cNvPr name="Freeform 14" id="14"/>
              <p:cNvSpPr/>
              <p:nvPr/>
            </p:nvSpPr>
            <p:spPr>
              <a:xfrm flipH="false" flipV="false" rot="0">
                <a:off x="1270000" y="0"/>
                <a:ext cx="127" cy="635000"/>
              </a:xfrm>
              <a:custGeom>
                <a:avLst/>
                <a:gdLst/>
                <a:ahLst/>
                <a:cxnLst/>
                <a:rect r="r" b="b" t="t" l="l"/>
                <a:pathLst>
                  <a:path h="635000" w="127">
                    <a:moveTo>
                      <a:pt x="0" y="0"/>
                    </a:moveTo>
                    <a:cubicBezTo>
                      <a:pt x="42" y="0"/>
                      <a:pt x="85" y="0"/>
                      <a:pt x="127" y="0"/>
                    </a:cubicBezTo>
                    <a:lnTo>
                      <a:pt x="63" y="635000"/>
                    </a:lnTo>
                    <a:cubicBezTo>
                      <a:pt x="42" y="635000"/>
                      <a:pt x="21" y="635000"/>
                      <a:pt x="0" y="635000"/>
                    </a:cubicBezTo>
                    <a:close/>
                  </a:path>
                </a:pathLst>
              </a:custGeom>
              <a:solidFill>
                <a:srgbClr val="8D95D5"/>
              </a:solidFill>
            </p:spPr>
          </p:sp>
        </p:grpSp>
      </p:grpSp>
      <p:sp>
        <p:nvSpPr>
          <p:cNvPr name="TextBox 15" id="15"/>
          <p:cNvSpPr txBox="true"/>
          <p:nvPr/>
        </p:nvSpPr>
        <p:spPr>
          <a:xfrm rot="0">
            <a:off x="330115" y="122555"/>
            <a:ext cx="8113068"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2.3 NumPy 1.0 (2006)</a:t>
            </a:r>
          </a:p>
        </p:txBody>
      </p:sp>
      <p:sp>
        <p:nvSpPr>
          <p:cNvPr name="TextBox 16" id="16"/>
          <p:cNvSpPr txBox="true"/>
          <p:nvPr/>
        </p:nvSpPr>
        <p:spPr>
          <a:xfrm rot="0">
            <a:off x="0" y="1900984"/>
            <a:ext cx="12078730" cy="20345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NumPy 1.0, phiên bản ổn định đầu tiên, đã được phát hành vào năm 2006. Đây là một bước quan trọng đánh dấu sự ổn định của thư viện.</a:t>
            </a:r>
          </a:p>
        </p:txBody>
      </p:sp>
      <p:sp>
        <p:nvSpPr>
          <p:cNvPr name="TextBox 17" id="17"/>
          <p:cNvSpPr txBox="true"/>
          <p:nvPr/>
        </p:nvSpPr>
        <p:spPr>
          <a:xfrm rot="0">
            <a:off x="263738" y="5608011"/>
            <a:ext cx="9085362"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Nhận được nhiều đánh giá tích cực.</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2576991" y="4731498"/>
            <a:ext cx="6338112" cy="6384545"/>
          </a:xfrm>
          <a:custGeom>
            <a:avLst/>
            <a:gdLst/>
            <a:ahLst/>
            <a:cxnLst/>
            <a:rect r="r" b="b" t="t" l="l"/>
            <a:pathLst>
              <a:path h="6384545" w="6338112">
                <a:moveTo>
                  <a:pt x="0" y="0"/>
                </a:moveTo>
                <a:lnTo>
                  <a:pt x="6338111" y="0"/>
                </a:lnTo>
                <a:lnTo>
                  <a:pt x="6338111" y="6384545"/>
                </a:lnTo>
                <a:lnTo>
                  <a:pt x="0" y="6384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44423" y="122555"/>
            <a:ext cx="13877479"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2.4 Phát triển và phổ biến (2011-nay)</a:t>
            </a:r>
          </a:p>
        </p:txBody>
      </p:sp>
      <p:sp>
        <p:nvSpPr>
          <p:cNvPr name="TextBox 4" id="4"/>
          <p:cNvSpPr txBox="true"/>
          <p:nvPr/>
        </p:nvSpPr>
        <p:spPr>
          <a:xfrm rot="0">
            <a:off x="444423" y="1560136"/>
            <a:ext cx="17259300" cy="13487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Từ năm 2011, NumPy đã trải qua nhiều phiên bản và cải tiến liên tục, bao gồm việc cải thiện hiệu suất và tích hợp các tính năng mới.</a:t>
            </a:r>
          </a:p>
        </p:txBody>
      </p:sp>
      <p:sp>
        <p:nvSpPr>
          <p:cNvPr name="TextBox 5" id="5"/>
          <p:cNvSpPr txBox="true"/>
          <p:nvPr/>
        </p:nvSpPr>
        <p:spPr>
          <a:xfrm rot="0">
            <a:off x="444423" y="3108960"/>
            <a:ext cx="17843577" cy="20345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NumPy trở thành một phần quan trọng của hệ sinh thái khoa học dữ liệu Python, đặc biệt trong lĩnh vực tính toán khoa học, máy học, và xử lý ảnh.</a:t>
            </a:r>
          </a:p>
        </p:txBody>
      </p:sp>
      <p:sp>
        <p:nvSpPr>
          <p:cNvPr name="TextBox 6" id="6"/>
          <p:cNvSpPr txBox="true"/>
          <p:nvPr/>
        </p:nvSpPr>
        <p:spPr>
          <a:xfrm rot="0">
            <a:off x="444423" y="5067300"/>
            <a:ext cx="16094676" cy="13487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Cộng đồng NumPy lớn mạnh và nhiều dự án dựa trên NumPy đã được phát triển, như pandas, scikit-learn, và TensorFlow.</a:t>
            </a:r>
          </a:p>
        </p:txBody>
      </p:sp>
      <p:sp>
        <p:nvSpPr>
          <p:cNvPr name="TextBox 7" id="7"/>
          <p:cNvSpPr txBox="true"/>
          <p:nvPr/>
        </p:nvSpPr>
        <p:spPr>
          <a:xfrm rot="0">
            <a:off x="444423" y="7199046"/>
            <a:ext cx="12943703" cy="27203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NumPy được sử dụng trong nhiều lĩnh vực ứng       dụng, bao gồm nghiên cứu khoa học, phân tích dữ liệu, và phát triển các ứng dụng khoa học và công nghiệp.</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6164341" y="833577"/>
            <a:ext cx="2645731" cy="1625922"/>
          </a:xfrm>
          <a:custGeom>
            <a:avLst/>
            <a:gdLst/>
            <a:ahLst/>
            <a:cxnLst/>
            <a:rect r="r" b="b" t="t" l="l"/>
            <a:pathLst>
              <a:path h="1625922" w="2645731">
                <a:moveTo>
                  <a:pt x="0" y="0"/>
                </a:moveTo>
                <a:lnTo>
                  <a:pt x="2645731" y="0"/>
                </a:lnTo>
                <a:lnTo>
                  <a:pt x="2645731" y="1625922"/>
                </a:lnTo>
                <a:lnTo>
                  <a:pt x="0" y="162592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97758">
            <a:off x="15408687" y="3425911"/>
            <a:ext cx="5758626" cy="4114800"/>
          </a:xfrm>
          <a:custGeom>
            <a:avLst/>
            <a:gdLst/>
            <a:ahLst/>
            <a:cxnLst/>
            <a:rect r="r" b="b" t="t" l="l"/>
            <a:pathLst>
              <a:path h="4114800" w="5758626">
                <a:moveTo>
                  <a:pt x="0" y="0"/>
                </a:moveTo>
                <a:lnTo>
                  <a:pt x="5758626" y="0"/>
                </a:lnTo>
                <a:lnTo>
                  <a:pt x="575862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374473">
            <a:off x="13412377" y="7591210"/>
            <a:ext cx="4317873" cy="5892879"/>
          </a:xfrm>
          <a:custGeom>
            <a:avLst/>
            <a:gdLst/>
            <a:ahLst/>
            <a:cxnLst/>
            <a:rect r="r" b="b" t="t" l="l"/>
            <a:pathLst>
              <a:path h="5892879" w="4317873">
                <a:moveTo>
                  <a:pt x="0" y="0"/>
                </a:moveTo>
                <a:lnTo>
                  <a:pt x="4317873" y="0"/>
                </a:lnTo>
                <a:lnTo>
                  <a:pt x="4317873" y="5892879"/>
                </a:lnTo>
                <a:lnTo>
                  <a:pt x="0" y="58928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163801" y="122555"/>
            <a:ext cx="15228243"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2.5 Những cải tiến gần đây (2021 và sau)</a:t>
            </a:r>
          </a:p>
        </p:txBody>
      </p:sp>
      <p:sp>
        <p:nvSpPr>
          <p:cNvPr name="TextBox 6" id="6"/>
          <p:cNvSpPr txBox="true"/>
          <p:nvPr/>
        </p:nvSpPr>
        <p:spPr>
          <a:xfrm rot="0">
            <a:off x="525162" y="1570338"/>
            <a:ext cx="15392044" cy="13487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NumPy tiếp tục được phát triển với việc ra mắt các phiên bản mới và cải tiến hiệu suất.</a:t>
            </a:r>
          </a:p>
        </p:txBody>
      </p:sp>
      <p:sp>
        <p:nvSpPr>
          <p:cNvPr name="TextBox 7" id="7"/>
          <p:cNvSpPr txBox="true"/>
          <p:nvPr/>
        </p:nvSpPr>
        <p:spPr>
          <a:xfrm rot="0">
            <a:off x="525162" y="3462003"/>
            <a:ext cx="15096162" cy="20345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NumPy đã tích hợp hỗ trợ GPU cho các tính toán số học để tận dụng sức mạnh tính toán của GPU trong các ứng dụng máy học và tính toán khoa học.</a:t>
            </a:r>
          </a:p>
        </p:txBody>
      </p:sp>
      <p:sp>
        <p:nvSpPr>
          <p:cNvPr name="TextBox 8" id="8"/>
          <p:cNvSpPr txBox="true"/>
          <p:nvPr/>
        </p:nvSpPr>
        <p:spPr>
          <a:xfrm rot="0">
            <a:off x="525162" y="6896377"/>
            <a:ext cx="14272054" cy="13487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Sự hỗ trợ cho các ngôn ngữ khác như Julia và Rust đang được xem xét để mở rộng tính toàn cầu của NumPy.</a:t>
            </a:r>
          </a:p>
        </p:txBody>
      </p:sp>
    </p:spTree>
  </p:cSld>
  <p:clrMapOvr>
    <a:masterClrMapping/>
  </p:clrMapOvr>
</p:sld>
</file>

<file path=ppt/slides/slide13.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AutoShape 2" id="2"/>
          <p:cNvSpPr/>
          <p:nvPr/>
        </p:nvSpPr>
        <p:spPr>
          <a:xfrm flipV="true">
            <a:off x="7758001" y="1549388"/>
            <a:ext cx="0" cy="6840233"/>
          </a:xfrm>
          <a:prstGeom prst="line">
            <a:avLst/>
          </a:prstGeom>
          <a:ln cap="rnd" w="19050">
            <a:solidFill>
              <a:srgbClr val="000000"/>
            </a:solidFill>
            <a:prstDash val="solid"/>
            <a:headEnd type="none" len="sm" w="sm"/>
            <a:tailEnd type="none" len="sm" w="sm"/>
          </a:ln>
        </p:spPr>
      </p:sp>
      <p:sp>
        <p:nvSpPr>
          <p:cNvPr name="TextBox 3" id="3"/>
          <p:cNvSpPr txBox="true"/>
          <p:nvPr/>
        </p:nvSpPr>
        <p:spPr>
          <a:xfrm rot="0">
            <a:off x="534557" y="122555"/>
            <a:ext cx="5010299"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03. Ứng dụng</a:t>
            </a:r>
          </a:p>
        </p:txBody>
      </p:sp>
      <p:sp>
        <p:nvSpPr>
          <p:cNvPr name="TextBox 4" id="4"/>
          <p:cNvSpPr txBox="true"/>
          <p:nvPr/>
        </p:nvSpPr>
        <p:spPr>
          <a:xfrm rot="0">
            <a:off x="-589788" y="3557562"/>
            <a:ext cx="8740589" cy="1811021"/>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Noto Sans"/>
              </a:rPr>
              <a:t>Một số ứng dụng của Numpy</a:t>
            </a:r>
          </a:p>
        </p:txBody>
      </p:sp>
      <p:sp>
        <p:nvSpPr>
          <p:cNvPr name="TextBox 5" id="5"/>
          <p:cNvSpPr txBox="true"/>
          <p:nvPr/>
        </p:nvSpPr>
        <p:spPr>
          <a:xfrm rot="0">
            <a:off x="8517489" y="1179818"/>
            <a:ext cx="7976592"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Tính toán khoa học và kỹ thuật</a:t>
            </a:r>
          </a:p>
        </p:txBody>
      </p:sp>
      <p:sp>
        <p:nvSpPr>
          <p:cNvPr name="TextBox 6" id="6"/>
          <p:cNvSpPr txBox="true"/>
          <p:nvPr/>
        </p:nvSpPr>
        <p:spPr>
          <a:xfrm rot="0">
            <a:off x="8517489" y="2513787"/>
            <a:ext cx="5168759"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Machine learning</a:t>
            </a:r>
          </a:p>
        </p:txBody>
      </p:sp>
      <p:sp>
        <p:nvSpPr>
          <p:cNvPr name="TextBox 7" id="7"/>
          <p:cNvSpPr txBox="true"/>
          <p:nvPr/>
        </p:nvSpPr>
        <p:spPr>
          <a:xfrm rot="0">
            <a:off x="8517489" y="3847757"/>
            <a:ext cx="5042595"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Xử lý ảnh và video</a:t>
            </a:r>
          </a:p>
        </p:txBody>
      </p:sp>
      <p:sp>
        <p:nvSpPr>
          <p:cNvPr name="TextBox 8" id="8"/>
          <p:cNvSpPr txBox="true"/>
          <p:nvPr/>
        </p:nvSpPr>
        <p:spPr>
          <a:xfrm rot="0">
            <a:off x="8517489" y="5067300"/>
            <a:ext cx="3863578"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Xử lý tín hiệu</a:t>
            </a:r>
          </a:p>
        </p:txBody>
      </p:sp>
      <p:sp>
        <p:nvSpPr>
          <p:cNvPr name="TextBox 9" id="9"/>
          <p:cNvSpPr txBox="true"/>
          <p:nvPr/>
        </p:nvSpPr>
        <p:spPr>
          <a:xfrm rot="0">
            <a:off x="8517489" y="6396990"/>
            <a:ext cx="9437043"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Khoa học dữ liệu và phân tích dữ liệu</a:t>
            </a:r>
          </a:p>
        </p:txBody>
      </p:sp>
      <p:sp>
        <p:nvSpPr>
          <p:cNvPr name="TextBox 10" id="10"/>
          <p:cNvSpPr txBox="true"/>
          <p:nvPr/>
        </p:nvSpPr>
        <p:spPr>
          <a:xfrm rot="0">
            <a:off x="534557" y="9056371"/>
            <a:ext cx="14116496"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Ngoài những ứng dụng trên, còn một số ứng dụng khác nữa</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grpSp>
        <p:nvGrpSpPr>
          <p:cNvPr name="Group 2" id="2"/>
          <p:cNvGrpSpPr/>
          <p:nvPr/>
        </p:nvGrpSpPr>
        <p:grpSpPr>
          <a:xfrm rot="0">
            <a:off x="16292755" y="1726902"/>
            <a:ext cx="1933091" cy="2158191"/>
            <a:chOff x="0" y="0"/>
            <a:chExt cx="2577454" cy="2877588"/>
          </a:xfrm>
        </p:grpSpPr>
        <p:sp>
          <p:nvSpPr>
            <p:cNvPr name="Freeform 3" id="3"/>
            <p:cNvSpPr/>
            <p:nvPr/>
          </p:nvSpPr>
          <p:spPr>
            <a:xfrm flipH="false" flipV="false" rot="0">
              <a:off x="0" y="0"/>
              <a:ext cx="2577454" cy="2752621"/>
            </a:xfrm>
            <a:custGeom>
              <a:avLst/>
              <a:gdLst/>
              <a:ahLst/>
              <a:cxnLst/>
              <a:rect r="r" b="b" t="t" l="l"/>
              <a:pathLst>
                <a:path h="2752621" w="2577454">
                  <a:moveTo>
                    <a:pt x="0" y="0"/>
                  </a:moveTo>
                  <a:lnTo>
                    <a:pt x="2577454" y="0"/>
                  </a:lnTo>
                  <a:lnTo>
                    <a:pt x="2577454" y="2752621"/>
                  </a:lnTo>
                  <a:lnTo>
                    <a:pt x="0" y="275262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1679430"/>
              <a:ext cx="1017345" cy="1198157"/>
            </a:xfrm>
            <a:custGeom>
              <a:avLst/>
              <a:gdLst/>
              <a:ahLst/>
              <a:cxnLst/>
              <a:rect r="r" b="b" t="t" l="l"/>
              <a:pathLst>
                <a:path h="1198157" w="1017345">
                  <a:moveTo>
                    <a:pt x="0" y="0"/>
                  </a:moveTo>
                  <a:lnTo>
                    <a:pt x="1017345" y="0"/>
                  </a:lnTo>
                  <a:lnTo>
                    <a:pt x="1017345" y="1198158"/>
                  </a:lnTo>
                  <a:lnTo>
                    <a:pt x="0" y="119815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sp>
        <p:nvSpPr>
          <p:cNvPr name="Freeform 5" id="5"/>
          <p:cNvSpPr/>
          <p:nvPr/>
        </p:nvSpPr>
        <p:spPr>
          <a:xfrm flipH="false" flipV="false" rot="0">
            <a:off x="16129036" y="5143500"/>
            <a:ext cx="2418876" cy="1706407"/>
          </a:xfrm>
          <a:custGeom>
            <a:avLst/>
            <a:gdLst/>
            <a:ahLst/>
            <a:cxnLst/>
            <a:rect r="r" b="b" t="t" l="l"/>
            <a:pathLst>
              <a:path h="1706407" w="2418876">
                <a:moveTo>
                  <a:pt x="0" y="0"/>
                </a:moveTo>
                <a:lnTo>
                  <a:pt x="2418876" y="0"/>
                </a:lnTo>
                <a:lnTo>
                  <a:pt x="2418876" y="1706407"/>
                </a:lnTo>
                <a:lnTo>
                  <a:pt x="0" y="170640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5925206" y="9253360"/>
            <a:ext cx="1413267" cy="2067280"/>
          </a:xfrm>
          <a:custGeom>
            <a:avLst/>
            <a:gdLst/>
            <a:ahLst/>
            <a:cxnLst/>
            <a:rect r="r" b="b" t="t" l="l"/>
            <a:pathLst>
              <a:path h="2067280" w="1413267">
                <a:moveTo>
                  <a:pt x="0" y="0"/>
                </a:moveTo>
                <a:lnTo>
                  <a:pt x="1413268" y="0"/>
                </a:lnTo>
                <a:lnTo>
                  <a:pt x="1413268" y="2067280"/>
                </a:lnTo>
                <a:lnTo>
                  <a:pt x="0" y="20672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2978456" y="1726902"/>
            <a:ext cx="2531060" cy="2011042"/>
          </a:xfrm>
          <a:custGeom>
            <a:avLst/>
            <a:gdLst/>
            <a:ahLst/>
            <a:cxnLst/>
            <a:rect r="r" b="b" t="t" l="l"/>
            <a:pathLst>
              <a:path h="2011042" w="2531060">
                <a:moveTo>
                  <a:pt x="0" y="0"/>
                </a:moveTo>
                <a:lnTo>
                  <a:pt x="2531061" y="0"/>
                </a:lnTo>
                <a:lnTo>
                  <a:pt x="2531061" y="2011043"/>
                </a:lnTo>
                <a:lnTo>
                  <a:pt x="0" y="201104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13418079" y="4684077"/>
            <a:ext cx="1854738" cy="2165830"/>
          </a:xfrm>
          <a:custGeom>
            <a:avLst/>
            <a:gdLst/>
            <a:ahLst/>
            <a:cxnLst/>
            <a:rect r="r" b="b" t="t" l="l"/>
            <a:pathLst>
              <a:path h="2165830" w="1854738">
                <a:moveTo>
                  <a:pt x="0" y="0"/>
                </a:moveTo>
                <a:lnTo>
                  <a:pt x="1854738" y="0"/>
                </a:lnTo>
                <a:lnTo>
                  <a:pt x="1854738" y="2165830"/>
                </a:lnTo>
                <a:lnTo>
                  <a:pt x="0" y="2165830"/>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9" id="9"/>
          <p:cNvSpPr txBox="true"/>
          <p:nvPr/>
        </p:nvSpPr>
        <p:spPr>
          <a:xfrm rot="0">
            <a:off x="348732" y="215921"/>
            <a:ext cx="15520392"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04. Một số dự án sử dụng thư viện Numpy</a:t>
            </a:r>
          </a:p>
        </p:txBody>
      </p:sp>
      <p:sp>
        <p:nvSpPr>
          <p:cNvPr name="TextBox 10" id="10"/>
          <p:cNvSpPr txBox="true"/>
          <p:nvPr/>
        </p:nvSpPr>
        <p:spPr>
          <a:xfrm rot="0">
            <a:off x="786830" y="1650702"/>
            <a:ext cx="11954173"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Dưới đây là một số dự án sử dụng thư viện numpy: </a:t>
            </a:r>
          </a:p>
        </p:txBody>
      </p:sp>
      <p:sp>
        <p:nvSpPr>
          <p:cNvPr name="TextBox 11" id="11"/>
          <p:cNvSpPr txBox="true"/>
          <p:nvPr/>
        </p:nvSpPr>
        <p:spPr>
          <a:xfrm rot="0">
            <a:off x="1028700" y="2656224"/>
            <a:ext cx="4906119"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Matrix - caculator</a:t>
            </a:r>
          </a:p>
        </p:txBody>
      </p:sp>
      <p:sp>
        <p:nvSpPr>
          <p:cNvPr name="TextBox 12" id="12"/>
          <p:cNvSpPr txBox="true"/>
          <p:nvPr/>
        </p:nvSpPr>
        <p:spPr>
          <a:xfrm rot="0">
            <a:off x="2376563" y="3515523"/>
            <a:ext cx="12896255"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Link: https://github.com/mlmabuti/matrix-calculator.git</a:t>
            </a:r>
          </a:p>
        </p:txBody>
      </p:sp>
      <p:sp>
        <p:nvSpPr>
          <p:cNvPr name="TextBox 13" id="13"/>
          <p:cNvSpPr txBox="true"/>
          <p:nvPr/>
        </p:nvSpPr>
        <p:spPr>
          <a:xfrm rot="0">
            <a:off x="1028700" y="4702338"/>
            <a:ext cx="8182719"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Data Structures and Algorithms</a:t>
            </a:r>
          </a:p>
        </p:txBody>
      </p:sp>
      <p:sp>
        <p:nvSpPr>
          <p:cNvPr name="TextBox 14" id="14"/>
          <p:cNvSpPr txBox="true"/>
          <p:nvPr/>
        </p:nvSpPr>
        <p:spPr>
          <a:xfrm rot="0">
            <a:off x="2376563" y="5627133"/>
            <a:ext cx="9750326"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Link: https://github.com/fogleman/nes.git</a:t>
            </a:r>
          </a:p>
        </p:txBody>
      </p:sp>
      <p:sp>
        <p:nvSpPr>
          <p:cNvPr name="TextBox 15" id="15"/>
          <p:cNvSpPr txBox="true"/>
          <p:nvPr/>
        </p:nvSpPr>
        <p:spPr>
          <a:xfrm rot="0">
            <a:off x="1028700" y="7080908"/>
            <a:ext cx="6001941"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Mathematics-of-Music</a:t>
            </a:r>
          </a:p>
        </p:txBody>
      </p:sp>
      <p:sp>
        <p:nvSpPr>
          <p:cNvPr name="TextBox 16" id="16"/>
          <p:cNvSpPr txBox="true"/>
          <p:nvPr/>
        </p:nvSpPr>
        <p:spPr>
          <a:xfrm rot="0">
            <a:off x="2376563" y="8086748"/>
            <a:ext cx="15509517"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Link: https://github.com/weeping-angel/Mathematics-of-Music.git</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381961" y="-1390937"/>
            <a:ext cx="6755642" cy="4114800"/>
          </a:xfrm>
          <a:custGeom>
            <a:avLst/>
            <a:gdLst/>
            <a:ahLst/>
            <a:cxnLst/>
            <a:rect r="r" b="b" t="t" l="l"/>
            <a:pathLst>
              <a:path h="4114800" w="6755642">
                <a:moveTo>
                  <a:pt x="0" y="0"/>
                </a:moveTo>
                <a:lnTo>
                  <a:pt x="6755642" y="0"/>
                </a:lnTo>
                <a:lnTo>
                  <a:pt x="6755642"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4834586" y="6462509"/>
            <a:ext cx="5357753" cy="5591583"/>
          </a:xfrm>
          <a:custGeom>
            <a:avLst/>
            <a:gdLst/>
            <a:ahLst/>
            <a:cxnLst/>
            <a:rect r="r" b="b" t="t" l="l"/>
            <a:pathLst>
              <a:path h="5591583" w="5357753">
                <a:moveTo>
                  <a:pt x="5357753" y="0"/>
                </a:moveTo>
                <a:lnTo>
                  <a:pt x="0" y="0"/>
                </a:lnTo>
                <a:lnTo>
                  <a:pt x="0" y="5591582"/>
                </a:lnTo>
                <a:lnTo>
                  <a:pt x="5357753" y="5591582"/>
                </a:lnTo>
                <a:lnTo>
                  <a:pt x="5357753"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7016603" y="2347709"/>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30272" y="161003"/>
            <a:ext cx="7011293"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05 Phân tích dự án</a:t>
            </a:r>
          </a:p>
        </p:txBody>
      </p:sp>
      <p:sp>
        <p:nvSpPr>
          <p:cNvPr name="TextBox 6" id="6"/>
          <p:cNvSpPr txBox="true"/>
          <p:nvPr/>
        </p:nvSpPr>
        <p:spPr>
          <a:xfrm rot="0">
            <a:off x="1122759" y="1271918"/>
            <a:ext cx="8021241"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Phân tích dự án: Matrix Calculator:</a:t>
            </a:r>
          </a:p>
        </p:txBody>
      </p:sp>
      <p:sp>
        <p:nvSpPr>
          <p:cNvPr name="TextBox 7" id="7"/>
          <p:cNvSpPr txBox="true"/>
          <p:nvPr/>
        </p:nvSpPr>
        <p:spPr>
          <a:xfrm rot="0">
            <a:off x="1595851" y="2370568"/>
            <a:ext cx="15663449" cy="20345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Một ứng dụng dành cho máy tính để bàn trả về nghịch đảo, tích, tổng và chuyển vị của ma trận có kích thước lên tới 4x4. Được viết bằng Python sử dụng Tkinter và Numpy.</a:t>
            </a:r>
          </a:p>
        </p:txBody>
      </p:sp>
      <p:sp>
        <p:nvSpPr>
          <p:cNvPr name="TextBox 8" id="8"/>
          <p:cNvSpPr txBox="true"/>
          <p:nvPr/>
        </p:nvSpPr>
        <p:spPr>
          <a:xfrm rot="0">
            <a:off x="1595851" y="4843259"/>
            <a:ext cx="11738223" cy="1348740"/>
          </a:xfrm>
          <a:prstGeom prst="rect">
            <a:avLst/>
          </a:prstGeom>
        </p:spPr>
        <p:txBody>
          <a:bodyPr anchor="t" rtlCol="false" tIns="0" lIns="0" bIns="0" rIns="0">
            <a:spAutoFit/>
          </a:bodyPr>
          <a:lstStyle/>
          <a:p>
            <a:pPr algn="ctr" marL="842007" indent="-421003" lvl="1">
              <a:lnSpc>
                <a:spcPts val="5459"/>
              </a:lnSpc>
              <a:buFont typeface="Arial"/>
              <a:buChar char="•"/>
            </a:pPr>
            <a:r>
              <a:rPr lang="en-US" sz="3899">
                <a:solidFill>
                  <a:srgbClr val="000000"/>
                </a:solidFill>
                <a:latin typeface="Noto Sans"/>
              </a:rPr>
              <a:t>     Sử dụng Numpy cho các phép toán ma trận.</a:t>
            </a:r>
          </a:p>
          <a:p>
            <a:pPr algn="ctr">
              <a:lnSpc>
                <a:spcPts val="5459"/>
              </a:lnSpc>
              <a:spcBef>
                <a:spcPct val="0"/>
              </a:spcBef>
            </a:pPr>
          </a:p>
        </p:txBody>
      </p:sp>
      <p:sp>
        <p:nvSpPr>
          <p:cNvPr name="TextBox 9" id="9"/>
          <p:cNvSpPr txBox="true"/>
          <p:nvPr/>
        </p:nvSpPr>
        <p:spPr>
          <a:xfrm rot="0">
            <a:off x="1595851" y="6392024"/>
            <a:ext cx="8585895"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      Kích thước ma trận lên tới 4x4</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72549" y="371064"/>
            <a:ext cx="3636784" cy="6158211"/>
          </a:xfrm>
          <a:custGeom>
            <a:avLst/>
            <a:gdLst/>
            <a:ahLst/>
            <a:cxnLst/>
            <a:rect r="r" b="b" t="t" l="l"/>
            <a:pathLst>
              <a:path h="6158211" w="3636784">
                <a:moveTo>
                  <a:pt x="0" y="0"/>
                </a:moveTo>
                <a:lnTo>
                  <a:pt x="3636784" y="0"/>
                </a:lnTo>
                <a:lnTo>
                  <a:pt x="3636784" y="6158211"/>
                </a:lnTo>
                <a:lnTo>
                  <a:pt x="0" y="6158211"/>
                </a:lnTo>
                <a:lnTo>
                  <a:pt x="0" y="0"/>
                </a:lnTo>
                <a:close/>
              </a:path>
            </a:pathLst>
          </a:custGeom>
          <a:blipFill>
            <a:blip r:embed="rId2"/>
            <a:stretch>
              <a:fillRect l="-4558" t="0" r="-7801" b="0"/>
            </a:stretch>
          </a:blipFill>
        </p:spPr>
      </p:sp>
      <p:sp>
        <p:nvSpPr>
          <p:cNvPr name="TextBox 3" id="3"/>
          <p:cNvSpPr txBox="true"/>
          <p:nvPr/>
        </p:nvSpPr>
        <p:spPr>
          <a:xfrm rot="0">
            <a:off x="7390387" y="554037"/>
            <a:ext cx="7281862" cy="854076"/>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Noto Sans"/>
              </a:rPr>
              <a:t>Các tính năng của nó là: </a:t>
            </a:r>
          </a:p>
        </p:txBody>
      </p:sp>
      <p:sp>
        <p:nvSpPr>
          <p:cNvPr name="TextBox 4" id="4"/>
          <p:cNvSpPr txBox="true"/>
          <p:nvPr/>
        </p:nvSpPr>
        <p:spPr>
          <a:xfrm rot="0">
            <a:off x="8991005" y="2090400"/>
            <a:ext cx="5477470"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Nghịch đảo ma trận</a:t>
            </a:r>
          </a:p>
        </p:txBody>
      </p:sp>
      <p:sp>
        <p:nvSpPr>
          <p:cNvPr name="TextBox 5" id="5"/>
          <p:cNvSpPr txBox="true"/>
          <p:nvPr/>
        </p:nvSpPr>
        <p:spPr>
          <a:xfrm rot="0">
            <a:off x="9015338" y="4125164"/>
            <a:ext cx="5171182"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  Nhân hai ma trận</a:t>
            </a:r>
          </a:p>
        </p:txBody>
      </p:sp>
      <p:sp>
        <p:nvSpPr>
          <p:cNvPr name="TextBox 6" id="6"/>
          <p:cNvSpPr txBox="true"/>
          <p:nvPr/>
        </p:nvSpPr>
        <p:spPr>
          <a:xfrm rot="0">
            <a:off x="9079632" y="6159705"/>
            <a:ext cx="4999583"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 Cộng hai ma trận</a:t>
            </a:r>
          </a:p>
        </p:txBody>
      </p:sp>
      <p:sp>
        <p:nvSpPr>
          <p:cNvPr name="TextBox 7" id="7"/>
          <p:cNvSpPr txBox="true"/>
          <p:nvPr/>
        </p:nvSpPr>
        <p:spPr>
          <a:xfrm rot="0">
            <a:off x="9144000" y="7989567"/>
            <a:ext cx="5206752"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 Chuyển vị ma trận</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87115" y="3100068"/>
            <a:ext cx="4645737" cy="3750173"/>
          </a:xfrm>
          <a:custGeom>
            <a:avLst/>
            <a:gdLst/>
            <a:ahLst/>
            <a:cxnLst/>
            <a:rect r="r" b="b" t="t" l="l"/>
            <a:pathLst>
              <a:path h="3750173" w="4645737">
                <a:moveTo>
                  <a:pt x="0" y="0"/>
                </a:moveTo>
                <a:lnTo>
                  <a:pt x="4645737" y="0"/>
                </a:lnTo>
                <a:lnTo>
                  <a:pt x="4645737" y="3750174"/>
                </a:lnTo>
                <a:lnTo>
                  <a:pt x="0" y="3750174"/>
                </a:lnTo>
                <a:lnTo>
                  <a:pt x="0" y="0"/>
                </a:lnTo>
                <a:close/>
              </a:path>
            </a:pathLst>
          </a:custGeom>
          <a:blipFill>
            <a:blip r:embed="rId2"/>
            <a:stretch>
              <a:fillRect l="0" t="0" r="0" b="0"/>
            </a:stretch>
          </a:blipFill>
        </p:spPr>
      </p:sp>
      <p:sp>
        <p:nvSpPr>
          <p:cNvPr name="Freeform 3" id="3"/>
          <p:cNvSpPr/>
          <p:nvPr/>
        </p:nvSpPr>
        <p:spPr>
          <a:xfrm flipH="false" flipV="false" rot="0">
            <a:off x="5955159" y="3100068"/>
            <a:ext cx="4509658" cy="4723766"/>
          </a:xfrm>
          <a:custGeom>
            <a:avLst/>
            <a:gdLst/>
            <a:ahLst/>
            <a:cxnLst/>
            <a:rect r="r" b="b" t="t" l="l"/>
            <a:pathLst>
              <a:path h="4723766" w="4509658">
                <a:moveTo>
                  <a:pt x="0" y="0"/>
                </a:moveTo>
                <a:lnTo>
                  <a:pt x="4509658" y="0"/>
                </a:lnTo>
                <a:lnTo>
                  <a:pt x="4509658" y="4723767"/>
                </a:lnTo>
                <a:lnTo>
                  <a:pt x="0" y="4723767"/>
                </a:lnTo>
                <a:lnTo>
                  <a:pt x="0" y="0"/>
                </a:lnTo>
                <a:close/>
              </a:path>
            </a:pathLst>
          </a:custGeom>
          <a:blipFill>
            <a:blip r:embed="rId3"/>
            <a:stretch>
              <a:fillRect l="0" t="0" r="0" b="0"/>
            </a:stretch>
          </a:blipFill>
        </p:spPr>
      </p:sp>
      <p:sp>
        <p:nvSpPr>
          <p:cNvPr name="Freeform 4" id="4"/>
          <p:cNvSpPr/>
          <p:nvPr/>
        </p:nvSpPr>
        <p:spPr>
          <a:xfrm flipH="false" flipV="false" rot="0">
            <a:off x="12036055" y="3100068"/>
            <a:ext cx="4843403" cy="4923176"/>
          </a:xfrm>
          <a:custGeom>
            <a:avLst/>
            <a:gdLst/>
            <a:ahLst/>
            <a:cxnLst/>
            <a:rect r="r" b="b" t="t" l="l"/>
            <a:pathLst>
              <a:path h="4923176" w="4843403">
                <a:moveTo>
                  <a:pt x="0" y="0"/>
                </a:moveTo>
                <a:lnTo>
                  <a:pt x="4843403" y="0"/>
                </a:lnTo>
                <a:lnTo>
                  <a:pt x="4843403" y="4923177"/>
                </a:lnTo>
                <a:lnTo>
                  <a:pt x="0" y="4923177"/>
                </a:lnTo>
                <a:lnTo>
                  <a:pt x="0" y="0"/>
                </a:lnTo>
                <a:close/>
              </a:path>
            </a:pathLst>
          </a:custGeom>
          <a:blipFill>
            <a:blip r:embed="rId4"/>
            <a:stretch>
              <a:fillRect l="0" t="0" r="0" b="0"/>
            </a:stretch>
          </a:blipFill>
        </p:spPr>
      </p:sp>
      <p:sp>
        <p:nvSpPr>
          <p:cNvPr name="TextBox 5" id="5"/>
          <p:cNvSpPr txBox="true"/>
          <p:nvPr/>
        </p:nvSpPr>
        <p:spPr>
          <a:xfrm rot="0">
            <a:off x="287115" y="326377"/>
            <a:ext cx="11336089" cy="887096"/>
          </a:xfrm>
          <a:prstGeom prst="rect">
            <a:avLst/>
          </a:prstGeom>
        </p:spPr>
        <p:txBody>
          <a:bodyPr anchor="t" rtlCol="false" tIns="0" lIns="0" bIns="0" rIns="0">
            <a:spAutoFit/>
          </a:bodyPr>
          <a:lstStyle/>
          <a:p>
            <a:pPr algn="ctr">
              <a:lnSpc>
                <a:spcPts val="7279"/>
              </a:lnSpc>
              <a:spcBef>
                <a:spcPct val="0"/>
              </a:spcBef>
            </a:pPr>
            <a:r>
              <a:rPr lang="en-US" sz="5199">
                <a:solidFill>
                  <a:srgbClr val="000000"/>
                </a:solidFill>
                <a:latin typeface="Noto Sans"/>
              </a:rPr>
              <a:t>Một số hình ảnh khi chạy ứng dụng: </a:t>
            </a:r>
          </a:p>
        </p:txBody>
      </p:sp>
      <p:sp>
        <p:nvSpPr>
          <p:cNvPr name="TextBox 6" id="6"/>
          <p:cNvSpPr txBox="true"/>
          <p:nvPr/>
        </p:nvSpPr>
        <p:spPr>
          <a:xfrm rot="0">
            <a:off x="563448" y="1833238"/>
            <a:ext cx="4093071"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ans"/>
              </a:rPr>
              <a:t>nghịch  đảo ma trận</a:t>
            </a:r>
          </a:p>
        </p:txBody>
      </p:sp>
      <p:sp>
        <p:nvSpPr>
          <p:cNvPr name="TextBox 7" id="7"/>
          <p:cNvSpPr txBox="true"/>
          <p:nvPr/>
        </p:nvSpPr>
        <p:spPr>
          <a:xfrm rot="0">
            <a:off x="6465351" y="1833238"/>
            <a:ext cx="3489275"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ans"/>
              </a:rPr>
              <a:t>nhân hai ma trận</a:t>
            </a:r>
          </a:p>
        </p:txBody>
      </p:sp>
      <p:sp>
        <p:nvSpPr>
          <p:cNvPr name="TextBox 8" id="8"/>
          <p:cNvSpPr txBox="true"/>
          <p:nvPr/>
        </p:nvSpPr>
        <p:spPr>
          <a:xfrm rot="0">
            <a:off x="12734103" y="1833238"/>
            <a:ext cx="3447306" cy="580390"/>
          </a:xfrm>
          <a:prstGeom prst="rect">
            <a:avLst/>
          </a:prstGeom>
        </p:spPr>
        <p:txBody>
          <a:bodyPr anchor="t" rtlCol="false" tIns="0" lIns="0" bIns="0" rIns="0">
            <a:spAutoFit/>
          </a:bodyPr>
          <a:lstStyle/>
          <a:p>
            <a:pPr algn="ctr">
              <a:lnSpc>
                <a:spcPts val="4759"/>
              </a:lnSpc>
            </a:pPr>
            <a:r>
              <a:rPr lang="en-US" sz="3399">
                <a:solidFill>
                  <a:srgbClr val="000000"/>
                </a:solidFill>
                <a:latin typeface="Noto Serif Display"/>
              </a:rPr>
              <a:t>cộng hai ma trận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4571259" y="1934792"/>
            <a:ext cx="3241387" cy="5591715"/>
          </a:xfrm>
          <a:custGeom>
            <a:avLst/>
            <a:gdLst/>
            <a:ahLst/>
            <a:cxnLst/>
            <a:rect r="r" b="b" t="t" l="l"/>
            <a:pathLst>
              <a:path h="5591715" w="3241387">
                <a:moveTo>
                  <a:pt x="0" y="0"/>
                </a:moveTo>
                <a:lnTo>
                  <a:pt x="3241387" y="0"/>
                </a:lnTo>
                <a:lnTo>
                  <a:pt x="3241387" y="5591715"/>
                </a:lnTo>
                <a:lnTo>
                  <a:pt x="0" y="5591715"/>
                </a:lnTo>
                <a:lnTo>
                  <a:pt x="0" y="0"/>
                </a:lnTo>
                <a:close/>
              </a:path>
            </a:pathLst>
          </a:custGeom>
          <a:blipFill>
            <a:blip r:embed="rId2"/>
            <a:stretch>
              <a:fillRect l="0" t="0" r="0" b="0"/>
            </a:stretch>
          </a:blipFill>
        </p:spPr>
      </p:sp>
      <p:sp>
        <p:nvSpPr>
          <p:cNvPr name="TextBox 3" id="3"/>
          <p:cNvSpPr txBox="true"/>
          <p:nvPr/>
        </p:nvSpPr>
        <p:spPr>
          <a:xfrm rot="0">
            <a:off x="381058" y="174624"/>
            <a:ext cx="9146304" cy="854076"/>
          </a:xfrm>
          <a:prstGeom prst="rect">
            <a:avLst/>
          </a:prstGeom>
        </p:spPr>
        <p:txBody>
          <a:bodyPr anchor="t" rtlCol="false" tIns="0" lIns="0" bIns="0" rIns="0">
            <a:spAutoFit/>
          </a:bodyPr>
          <a:lstStyle/>
          <a:p>
            <a:pPr algn="ctr">
              <a:lnSpc>
                <a:spcPts val="6999"/>
              </a:lnSpc>
              <a:spcBef>
                <a:spcPct val="0"/>
              </a:spcBef>
            </a:pPr>
            <a:r>
              <a:rPr lang="en-US" sz="4999">
                <a:solidFill>
                  <a:srgbClr val="000000"/>
                </a:solidFill>
                <a:latin typeface="Noto Sans"/>
              </a:rPr>
              <a:t>Đề xuất phát triển tính năng: </a:t>
            </a:r>
          </a:p>
        </p:txBody>
      </p:sp>
      <p:sp>
        <p:nvSpPr>
          <p:cNvPr name="TextBox 4" id="4"/>
          <p:cNvSpPr txBox="true"/>
          <p:nvPr/>
        </p:nvSpPr>
        <p:spPr>
          <a:xfrm rot="0">
            <a:off x="2218861" y="2569845"/>
            <a:ext cx="10311557"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thêm tính năng tính module của ma trận</a:t>
            </a:r>
          </a:p>
        </p:txBody>
      </p:sp>
      <p:sp>
        <p:nvSpPr>
          <p:cNvPr name="TextBox 5" id="5"/>
          <p:cNvSpPr txBox="true"/>
          <p:nvPr/>
        </p:nvSpPr>
        <p:spPr>
          <a:xfrm rot="0">
            <a:off x="2218861" y="4773930"/>
            <a:ext cx="11621691"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Phát triển thêm về giao diện như là màu sắc ...</a:t>
            </a:r>
          </a:p>
        </p:txBody>
      </p:sp>
      <p:sp>
        <p:nvSpPr>
          <p:cNvPr name="TextBox 6" id="6"/>
          <p:cNvSpPr txBox="true"/>
          <p:nvPr/>
        </p:nvSpPr>
        <p:spPr>
          <a:xfrm rot="0">
            <a:off x="2218861" y="6814036"/>
            <a:ext cx="12820895" cy="13487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Phát triển cấp của ma trận lớn hơn chứ không         dừng lại ở cấp 4</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024048" y="1545153"/>
            <a:ext cx="24336096" cy="13749894"/>
          </a:xfrm>
          <a:custGeom>
            <a:avLst/>
            <a:gdLst/>
            <a:ahLst/>
            <a:cxnLst/>
            <a:rect r="r" b="b" t="t" l="l"/>
            <a:pathLst>
              <a:path h="13749894" w="24336096">
                <a:moveTo>
                  <a:pt x="0" y="0"/>
                </a:moveTo>
                <a:lnTo>
                  <a:pt x="24336096" y="0"/>
                </a:lnTo>
                <a:lnTo>
                  <a:pt x="24336096" y="13749894"/>
                </a:lnTo>
                <a:lnTo>
                  <a:pt x="0" y="13749894"/>
                </a:lnTo>
                <a:lnTo>
                  <a:pt x="0" y="0"/>
                </a:lnTo>
                <a:close/>
              </a:path>
            </a:pathLst>
          </a:custGeom>
          <a:blipFill>
            <a:blip r:embed="rId2">
              <a:alphaModFix amt="23000"/>
            </a:blip>
            <a:stretch>
              <a:fillRect l="0" t="0" r="0" b="0"/>
            </a:stretch>
          </a:blipFill>
        </p:spPr>
      </p:sp>
      <p:sp>
        <p:nvSpPr>
          <p:cNvPr name="Freeform 3" id="3"/>
          <p:cNvSpPr/>
          <p:nvPr/>
        </p:nvSpPr>
        <p:spPr>
          <a:xfrm flipH="false" flipV="false" rot="0">
            <a:off x="9073211" y="348758"/>
            <a:ext cx="8034991" cy="12374216"/>
          </a:xfrm>
          <a:custGeom>
            <a:avLst/>
            <a:gdLst/>
            <a:ahLst/>
            <a:cxnLst/>
            <a:rect r="r" b="b" t="t" l="l"/>
            <a:pathLst>
              <a:path h="12374216" w="8034991">
                <a:moveTo>
                  <a:pt x="0" y="0"/>
                </a:moveTo>
                <a:lnTo>
                  <a:pt x="8034991" y="0"/>
                </a:lnTo>
                <a:lnTo>
                  <a:pt x="8034991" y="12374216"/>
                </a:lnTo>
                <a:lnTo>
                  <a:pt x="0" y="12374216"/>
                </a:lnTo>
                <a:lnTo>
                  <a:pt x="0" y="0"/>
                </a:lnTo>
                <a:close/>
              </a:path>
            </a:pathLst>
          </a:custGeom>
          <a:blipFill>
            <a:blip r:embed="rId3"/>
            <a:stretch>
              <a:fillRect l="0" t="0" r="0" b="0"/>
            </a:stretch>
          </a:blipFill>
        </p:spPr>
      </p:sp>
      <p:sp>
        <p:nvSpPr>
          <p:cNvPr name="Freeform 4" id="4"/>
          <p:cNvSpPr/>
          <p:nvPr/>
        </p:nvSpPr>
        <p:spPr>
          <a:xfrm flipH="false" flipV="false" rot="3903824">
            <a:off x="3133294" y="-1903394"/>
            <a:ext cx="3835324" cy="5201615"/>
          </a:xfrm>
          <a:custGeom>
            <a:avLst/>
            <a:gdLst/>
            <a:ahLst/>
            <a:cxnLst/>
            <a:rect r="r" b="b" t="t" l="l"/>
            <a:pathLst>
              <a:path h="5201615" w="3835324">
                <a:moveTo>
                  <a:pt x="0" y="0"/>
                </a:moveTo>
                <a:lnTo>
                  <a:pt x="3835324" y="0"/>
                </a:lnTo>
                <a:lnTo>
                  <a:pt x="3835324" y="5201615"/>
                </a:lnTo>
                <a:lnTo>
                  <a:pt x="0" y="5201615"/>
                </a:lnTo>
                <a:lnTo>
                  <a:pt x="0" y="0"/>
                </a:lnTo>
                <a:close/>
              </a:path>
            </a:pathLst>
          </a:custGeom>
          <a:blipFill>
            <a:blip r:embed="rId4"/>
            <a:stretch>
              <a:fillRect l="0" t="0" r="0" b="0"/>
            </a:stretch>
          </a:blipFill>
        </p:spPr>
      </p:sp>
      <p:sp>
        <p:nvSpPr>
          <p:cNvPr name="Freeform 5" id="5"/>
          <p:cNvSpPr/>
          <p:nvPr/>
        </p:nvSpPr>
        <p:spPr>
          <a:xfrm flipH="true" flipV="false" rot="0">
            <a:off x="-863951" y="-858547"/>
            <a:ext cx="7081604" cy="6774735"/>
          </a:xfrm>
          <a:custGeom>
            <a:avLst/>
            <a:gdLst/>
            <a:ahLst/>
            <a:cxnLst/>
            <a:rect r="r" b="b" t="t" l="l"/>
            <a:pathLst>
              <a:path h="6774735" w="7081604">
                <a:moveTo>
                  <a:pt x="7081604" y="0"/>
                </a:moveTo>
                <a:lnTo>
                  <a:pt x="0" y="0"/>
                </a:lnTo>
                <a:lnTo>
                  <a:pt x="0" y="6774735"/>
                </a:lnTo>
                <a:lnTo>
                  <a:pt x="7081604" y="6774735"/>
                </a:lnTo>
                <a:lnTo>
                  <a:pt x="7081604" y="0"/>
                </a:lnTo>
                <a:close/>
              </a:path>
            </a:pathLst>
          </a:custGeom>
          <a:blipFill>
            <a:blip r:embed="rId5"/>
            <a:stretch>
              <a:fillRect l="0" t="0" r="0" b="0"/>
            </a:stretch>
          </a:blipFill>
        </p:spPr>
      </p:sp>
      <p:sp>
        <p:nvSpPr>
          <p:cNvPr name="Freeform 6" id="6"/>
          <p:cNvSpPr/>
          <p:nvPr/>
        </p:nvSpPr>
        <p:spPr>
          <a:xfrm flipH="false" flipV="false" rot="2962122">
            <a:off x="-1213690" y="1432994"/>
            <a:ext cx="3800463" cy="5950621"/>
          </a:xfrm>
          <a:custGeom>
            <a:avLst/>
            <a:gdLst/>
            <a:ahLst/>
            <a:cxnLst/>
            <a:rect r="r" b="b" t="t" l="l"/>
            <a:pathLst>
              <a:path h="5950621" w="3800463">
                <a:moveTo>
                  <a:pt x="0" y="0"/>
                </a:moveTo>
                <a:lnTo>
                  <a:pt x="3800464" y="0"/>
                </a:lnTo>
                <a:lnTo>
                  <a:pt x="3800464" y="5950621"/>
                </a:lnTo>
                <a:lnTo>
                  <a:pt x="0" y="5950621"/>
                </a:lnTo>
                <a:lnTo>
                  <a:pt x="0" y="0"/>
                </a:lnTo>
                <a:close/>
              </a:path>
            </a:pathLst>
          </a:custGeom>
          <a:blipFill>
            <a:blip r:embed="rId6"/>
            <a:stretch>
              <a:fillRect l="0" t="0" r="0" b="0"/>
            </a:stretch>
          </a:blipFill>
        </p:spPr>
      </p:sp>
      <p:sp>
        <p:nvSpPr>
          <p:cNvPr name="Freeform 7" id="7"/>
          <p:cNvSpPr/>
          <p:nvPr/>
        </p:nvSpPr>
        <p:spPr>
          <a:xfrm flipH="false" flipV="false" rot="0">
            <a:off x="8762938" y="5266248"/>
            <a:ext cx="3441789" cy="1879217"/>
          </a:xfrm>
          <a:custGeom>
            <a:avLst/>
            <a:gdLst/>
            <a:ahLst/>
            <a:cxnLst/>
            <a:rect r="r" b="b" t="t" l="l"/>
            <a:pathLst>
              <a:path h="1879217" w="3441789">
                <a:moveTo>
                  <a:pt x="0" y="0"/>
                </a:moveTo>
                <a:lnTo>
                  <a:pt x="3441790" y="0"/>
                </a:lnTo>
                <a:lnTo>
                  <a:pt x="3441790" y="1879217"/>
                </a:lnTo>
                <a:lnTo>
                  <a:pt x="0" y="1879217"/>
                </a:lnTo>
                <a:lnTo>
                  <a:pt x="0" y="0"/>
                </a:lnTo>
                <a:close/>
              </a:path>
            </a:pathLst>
          </a:custGeom>
          <a:blipFill>
            <a:blip r:embed="rId7"/>
            <a:stretch>
              <a:fillRect l="0" t="0" r="0" b="0"/>
            </a:stretch>
          </a:blipFill>
        </p:spPr>
      </p:sp>
      <p:sp>
        <p:nvSpPr>
          <p:cNvPr name="Freeform 8" id="8"/>
          <p:cNvSpPr/>
          <p:nvPr/>
        </p:nvSpPr>
        <p:spPr>
          <a:xfrm flipH="false" flipV="false" rot="4168488">
            <a:off x="14203200" y="1781445"/>
            <a:ext cx="1566528" cy="2803630"/>
          </a:xfrm>
          <a:custGeom>
            <a:avLst/>
            <a:gdLst/>
            <a:ahLst/>
            <a:cxnLst/>
            <a:rect r="r" b="b" t="t" l="l"/>
            <a:pathLst>
              <a:path h="2803630" w="1566528">
                <a:moveTo>
                  <a:pt x="0" y="0"/>
                </a:moveTo>
                <a:lnTo>
                  <a:pt x="1566529" y="0"/>
                </a:lnTo>
                <a:lnTo>
                  <a:pt x="1566529" y="2803630"/>
                </a:lnTo>
                <a:lnTo>
                  <a:pt x="0" y="2803630"/>
                </a:lnTo>
                <a:lnTo>
                  <a:pt x="0" y="0"/>
                </a:lnTo>
                <a:close/>
              </a:path>
            </a:pathLst>
          </a:custGeom>
          <a:blipFill>
            <a:blip r:embed="rId8"/>
            <a:stretch>
              <a:fillRect l="0" t="0" r="0" b="0"/>
            </a:stretch>
          </a:blipFill>
        </p:spPr>
      </p:sp>
      <p:sp>
        <p:nvSpPr>
          <p:cNvPr name="TextBox 9" id="9"/>
          <p:cNvSpPr txBox="true"/>
          <p:nvPr/>
        </p:nvSpPr>
        <p:spPr>
          <a:xfrm rot="0">
            <a:off x="13399012" y="5640516"/>
            <a:ext cx="3563533" cy="1800226"/>
          </a:xfrm>
          <a:prstGeom prst="rect">
            <a:avLst/>
          </a:prstGeom>
        </p:spPr>
        <p:txBody>
          <a:bodyPr anchor="t" rtlCol="false" tIns="0" lIns="0" bIns="0" rIns="0">
            <a:spAutoFit/>
          </a:bodyPr>
          <a:lstStyle/>
          <a:p>
            <a:pPr algn="ctr">
              <a:lnSpc>
                <a:spcPts val="14999"/>
              </a:lnSpc>
            </a:pPr>
            <a:r>
              <a:rPr lang="en-US" sz="9999">
                <a:solidFill>
                  <a:srgbClr val="FFFFFF"/>
                </a:solidFill>
                <a:latin typeface="Asap"/>
              </a:rPr>
              <a:t>BẠN!</a:t>
            </a:r>
          </a:p>
        </p:txBody>
      </p:sp>
      <p:sp>
        <p:nvSpPr>
          <p:cNvPr name="TextBox 10" id="10"/>
          <p:cNvSpPr txBox="true"/>
          <p:nvPr/>
        </p:nvSpPr>
        <p:spPr>
          <a:xfrm rot="0">
            <a:off x="6979115" y="2243071"/>
            <a:ext cx="5462641" cy="1800226"/>
          </a:xfrm>
          <a:prstGeom prst="rect">
            <a:avLst/>
          </a:prstGeom>
        </p:spPr>
        <p:txBody>
          <a:bodyPr anchor="t" rtlCol="false" tIns="0" lIns="0" bIns="0" rIns="0">
            <a:spAutoFit/>
          </a:bodyPr>
          <a:lstStyle/>
          <a:p>
            <a:pPr algn="ctr">
              <a:lnSpc>
                <a:spcPts val="14999"/>
              </a:lnSpc>
            </a:pPr>
            <a:r>
              <a:rPr lang="en-US" sz="9999">
                <a:solidFill>
                  <a:srgbClr val="FFFFFF"/>
                </a:solidFill>
                <a:latin typeface="Asap"/>
              </a:rPr>
              <a:t>CẢM ƠN</a:t>
            </a:r>
          </a:p>
        </p:txBody>
      </p:sp>
      <p:sp>
        <p:nvSpPr>
          <p:cNvPr name="Freeform 11" id="11"/>
          <p:cNvSpPr/>
          <p:nvPr/>
        </p:nvSpPr>
        <p:spPr>
          <a:xfrm flipH="false" flipV="false" rot="0">
            <a:off x="16282592" y="2903670"/>
            <a:ext cx="3024487" cy="3022597"/>
          </a:xfrm>
          <a:custGeom>
            <a:avLst/>
            <a:gdLst/>
            <a:ahLst/>
            <a:cxnLst/>
            <a:rect r="r" b="b" t="t" l="l"/>
            <a:pathLst>
              <a:path h="3022597" w="3024487">
                <a:moveTo>
                  <a:pt x="0" y="0"/>
                </a:moveTo>
                <a:lnTo>
                  <a:pt x="3024487" y="0"/>
                </a:lnTo>
                <a:lnTo>
                  <a:pt x="3024487" y="3022596"/>
                </a:lnTo>
                <a:lnTo>
                  <a:pt x="0" y="3022596"/>
                </a:lnTo>
                <a:lnTo>
                  <a:pt x="0" y="0"/>
                </a:lnTo>
                <a:close/>
              </a:path>
            </a:pathLst>
          </a:custGeom>
          <a:blipFill>
            <a:blip r:embed="rId9">
              <a:alphaModFix amt="71000"/>
            </a:blip>
            <a:stretch>
              <a:fillRect l="0" t="0" r="0" b="0"/>
            </a:stretch>
          </a:blipFill>
        </p:spPr>
      </p:sp>
      <p:sp>
        <p:nvSpPr>
          <p:cNvPr name="Freeform 12" id="12"/>
          <p:cNvSpPr/>
          <p:nvPr/>
        </p:nvSpPr>
        <p:spPr>
          <a:xfrm flipH="false" flipV="false" rot="0">
            <a:off x="16085563" y="2415621"/>
            <a:ext cx="976708" cy="976098"/>
          </a:xfrm>
          <a:custGeom>
            <a:avLst/>
            <a:gdLst/>
            <a:ahLst/>
            <a:cxnLst/>
            <a:rect r="r" b="b" t="t" l="l"/>
            <a:pathLst>
              <a:path h="976098" w="976708">
                <a:moveTo>
                  <a:pt x="0" y="0"/>
                </a:moveTo>
                <a:lnTo>
                  <a:pt x="976708" y="0"/>
                </a:lnTo>
                <a:lnTo>
                  <a:pt x="976708" y="976097"/>
                </a:lnTo>
                <a:lnTo>
                  <a:pt x="0" y="976097"/>
                </a:lnTo>
                <a:lnTo>
                  <a:pt x="0" y="0"/>
                </a:lnTo>
                <a:close/>
              </a:path>
            </a:pathLst>
          </a:custGeom>
          <a:blipFill>
            <a:blip r:embed="rId9"/>
            <a:stretch>
              <a:fillRect l="0" t="0" r="0" b="0"/>
            </a:stretch>
          </a:blipFill>
        </p:spPr>
      </p:sp>
      <p:sp>
        <p:nvSpPr>
          <p:cNvPr name="Freeform 13" id="13"/>
          <p:cNvSpPr/>
          <p:nvPr/>
        </p:nvSpPr>
        <p:spPr>
          <a:xfrm flipH="false" flipV="false" rot="0">
            <a:off x="4784618" y="4733572"/>
            <a:ext cx="532676" cy="532676"/>
          </a:xfrm>
          <a:custGeom>
            <a:avLst/>
            <a:gdLst/>
            <a:ahLst/>
            <a:cxnLst/>
            <a:rect r="r" b="b" t="t" l="l"/>
            <a:pathLst>
              <a:path h="532676" w="532676">
                <a:moveTo>
                  <a:pt x="0" y="0"/>
                </a:moveTo>
                <a:lnTo>
                  <a:pt x="532675" y="0"/>
                </a:lnTo>
                <a:lnTo>
                  <a:pt x="532675" y="532676"/>
                </a:lnTo>
                <a:lnTo>
                  <a:pt x="0" y="5326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4" id="14"/>
          <p:cNvSpPr/>
          <p:nvPr/>
        </p:nvSpPr>
        <p:spPr>
          <a:xfrm flipH="false" flipV="false" rot="0">
            <a:off x="6361249" y="1012477"/>
            <a:ext cx="532676" cy="532676"/>
          </a:xfrm>
          <a:custGeom>
            <a:avLst/>
            <a:gdLst/>
            <a:ahLst/>
            <a:cxnLst/>
            <a:rect r="r" b="b" t="t" l="l"/>
            <a:pathLst>
              <a:path h="532676" w="532676">
                <a:moveTo>
                  <a:pt x="0" y="0"/>
                </a:moveTo>
                <a:lnTo>
                  <a:pt x="532675" y="0"/>
                </a:lnTo>
                <a:lnTo>
                  <a:pt x="532675" y="532676"/>
                </a:lnTo>
                <a:lnTo>
                  <a:pt x="0" y="532676"/>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5" id="15"/>
          <p:cNvSpPr/>
          <p:nvPr/>
        </p:nvSpPr>
        <p:spPr>
          <a:xfrm flipH="false" flipV="false" rot="0">
            <a:off x="686542" y="397186"/>
            <a:ext cx="939233" cy="1263028"/>
          </a:xfrm>
          <a:custGeom>
            <a:avLst/>
            <a:gdLst/>
            <a:ahLst/>
            <a:cxnLst/>
            <a:rect r="r" b="b" t="t" l="l"/>
            <a:pathLst>
              <a:path h="1263028" w="939233">
                <a:moveTo>
                  <a:pt x="0" y="0"/>
                </a:moveTo>
                <a:lnTo>
                  <a:pt x="939233" y="0"/>
                </a:lnTo>
                <a:lnTo>
                  <a:pt x="939233" y="1263028"/>
                </a:lnTo>
                <a:lnTo>
                  <a:pt x="0" y="1263028"/>
                </a:lnTo>
                <a:lnTo>
                  <a:pt x="0" y="0"/>
                </a:lnTo>
                <a:close/>
              </a:path>
            </a:pathLst>
          </a:custGeom>
          <a:blipFill>
            <a:blip r:embed="rId12">
              <a:alphaModFix amt="89000"/>
              <a:extLst>
                <a:ext uri="{96DAC541-7B7A-43D3-8B79-37D633B846F1}">
                  <asvg:svgBlip xmlns:asvg="http://schemas.microsoft.com/office/drawing/2016/SVG/main" r:embed="rId13"/>
                </a:ext>
              </a:extLst>
            </a:blip>
            <a:stretch>
              <a:fillRect l="0" t="0" r="0" b="0"/>
            </a:stretch>
          </a:blipFill>
        </p:spPr>
      </p:sp>
      <p:pic>
        <p:nvPicPr>
          <p:cNvPr name="Picture 16" id="16"/>
          <p:cNvPicPr>
            <a:picLocks noChangeAspect="true"/>
          </p:cNvPicPr>
          <p:nvPr/>
        </p:nvPicPr>
        <p:blipFill>
          <a:blip r:embed="rId14"/>
          <a:srcRect l="0" t="0" r="0" b="0"/>
          <a:stretch>
            <a:fillRect/>
          </a:stretch>
        </p:blipFill>
        <p:spPr>
          <a:xfrm flipH="false" flipV="false" rot="0">
            <a:off x="15953862" y="3090560"/>
            <a:ext cx="657460" cy="657460"/>
          </a:xfrm>
          <a:prstGeom prst="rect">
            <a:avLst/>
          </a:prstGeom>
        </p:spPr>
      </p:pic>
      <p:pic>
        <p:nvPicPr>
          <p:cNvPr name="Picture 17" id="17"/>
          <p:cNvPicPr>
            <a:picLocks noChangeAspect="true"/>
          </p:cNvPicPr>
          <p:nvPr/>
        </p:nvPicPr>
        <p:blipFill>
          <a:blip r:embed="rId15"/>
          <a:srcRect l="0" t="0" r="0" b="0"/>
          <a:stretch>
            <a:fillRect/>
          </a:stretch>
        </p:blipFill>
        <p:spPr>
          <a:xfrm flipH="false" flipV="false" rot="0">
            <a:off x="5617390" y="1166479"/>
            <a:ext cx="928221" cy="987469"/>
          </a:xfrm>
          <a:prstGeom prst="rect">
            <a:avLst/>
          </a:prstGeom>
        </p:spPr>
      </p:pic>
      <p:pic>
        <p:nvPicPr>
          <p:cNvPr name="Picture 18" id="18"/>
          <p:cNvPicPr>
            <a:picLocks noChangeAspect="true"/>
          </p:cNvPicPr>
          <p:nvPr/>
        </p:nvPicPr>
        <p:blipFill>
          <a:blip r:embed="rId16"/>
          <a:srcRect l="0" t="0" r="0" b="0"/>
          <a:stretch>
            <a:fillRect/>
          </a:stretch>
        </p:blipFill>
        <p:spPr>
          <a:xfrm flipH="false" flipV="false" rot="0">
            <a:off x="1402475" y="1164245"/>
            <a:ext cx="495969" cy="495969"/>
          </a:xfrm>
          <a:prstGeom prst="rect">
            <a:avLst/>
          </a:prstGeom>
        </p:spPr>
      </p:pic>
      <p:sp>
        <p:nvSpPr>
          <p:cNvPr name="TextBox 19" id="19"/>
          <p:cNvSpPr txBox="true"/>
          <p:nvPr/>
        </p:nvSpPr>
        <p:spPr>
          <a:xfrm rot="0">
            <a:off x="797392" y="7690485"/>
            <a:ext cx="7420421" cy="1358905"/>
          </a:xfrm>
          <a:prstGeom prst="rect">
            <a:avLst/>
          </a:prstGeom>
        </p:spPr>
        <p:txBody>
          <a:bodyPr anchor="t" rtlCol="false" tIns="0" lIns="0" bIns="0" rIns="0">
            <a:spAutoFit/>
          </a:bodyPr>
          <a:lstStyle/>
          <a:p>
            <a:pPr algn="ctr">
              <a:lnSpc>
                <a:spcPts val="11199"/>
              </a:lnSpc>
              <a:spcBef>
                <a:spcPct val="0"/>
              </a:spcBef>
            </a:pPr>
            <a:r>
              <a:rPr lang="en-US" sz="7999">
                <a:solidFill>
                  <a:srgbClr val="FFFFFF"/>
                </a:solidFill>
                <a:latin typeface="Noto Sans"/>
              </a:rPr>
              <a:t>đã lắng nghe</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EFEFE"/>
        </a:solidFill>
      </p:bgPr>
    </p:bg>
    <p:spTree>
      <p:nvGrpSpPr>
        <p:cNvPr id="1" name=""/>
        <p:cNvGrpSpPr/>
        <p:nvPr/>
      </p:nvGrpSpPr>
      <p:grpSpPr>
        <a:xfrm>
          <a:off x="0" y="0"/>
          <a:ext cx="0" cy="0"/>
          <a:chOff x="0" y="0"/>
          <a:chExt cx="0" cy="0"/>
        </a:xfrm>
      </p:grpSpPr>
      <p:sp>
        <p:nvSpPr>
          <p:cNvPr name="TextBox 2" id="2"/>
          <p:cNvSpPr txBox="true"/>
          <p:nvPr/>
        </p:nvSpPr>
        <p:spPr>
          <a:xfrm rot="0">
            <a:off x="4394559" y="159703"/>
            <a:ext cx="10178504"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Thành viên nhóm</a:t>
            </a:r>
          </a:p>
        </p:txBody>
      </p:sp>
      <p:sp>
        <p:nvSpPr>
          <p:cNvPr name="TextBox 3" id="3"/>
          <p:cNvSpPr txBox="true"/>
          <p:nvPr/>
        </p:nvSpPr>
        <p:spPr>
          <a:xfrm rot="0">
            <a:off x="11119060" y="6107902"/>
            <a:ext cx="3850035" cy="662940"/>
          </a:xfrm>
          <a:prstGeom prst="rect">
            <a:avLst/>
          </a:prstGeom>
        </p:spPr>
        <p:txBody>
          <a:bodyPr anchor="t" rtlCol="false" tIns="0" lIns="0" bIns="0" rIns="0">
            <a:spAutoFit/>
          </a:bodyPr>
          <a:lstStyle/>
          <a:p>
            <a:pPr algn="ctr">
              <a:lnSpc>
                <a:spcPts val="5459"/>
              </a:lnSpc>
            </a:pPr>
            <a:r>
              <a:rPr lang="en-US" sz="3899">
                <a:solidFill>
                  <a:srgbClr val="000000"/>
                </a:solidFill>
                <a:latin typeface="Noto Sans"/>
              </a:rPr>
              <a:t>Nguyễn Văn Thơ</a:t>
            </a:r>
          </a:p>
        </p:txBody>
      </p:sp>
      <p:sp>
        <p:nvSpPr>
          <p:cNvPr name="TextBox 4" id="4"/>
          <p:cNvSpPr txBox="true"/>
          <p:nvPr/>
        </p:nvSpPr>
        <p:spPr>
          <a:xfrm rot="0">
            <a:off x="2144277" y="4480560"/>
            <a:ext cx="4500562" cy="662940"/>
          </a:xfrm>
          <a:prstGeom prst="rect">
            <a:avLst/>
          </a:prstGeom>
        </p:spPr>
        <p:txBody>
          <a:bodyPr anchor="t" rtlCol="false" tIns="0" lIns="0" bIns="0" rIns="0">
            <a:spAutoFit/>
          </a:bodyPr>
          <a:lstStyle/>
          <a:p>
            <a:pPr algn="ctr">
              <a:lnSpc>
                <a:spcPts val="5459"/>
              </a:lnSpc>
            </a:pPr>
            <a:r>
              <a:rPr lang="en-US" sz="3899">
                <a:solidFill>
                  <a:srgbClr val="000000"/>
                </a:solidFill>
                <a:latin typeface="Noto Sans"/>
              </a:rPr>
              <a:t>Nguyễn Thành  Đạt</a:t>
            </a:r>
          </a:p>
        </p:txBody>
      </p:sp>
      <p:sp>
        <p:nvSpPr>
          <p:cNvPr name="TextBox 5" id="5"/>
          <p:cNvSpPr txBox="true"/>
          <p:nvPr/>
        </p:nvSpPr>
        <p:spPr>
          <a:xfrm rot="0">
            <a:off x="2144277" y="2626076"/>
            <a:ext cx="3916263" cy="662940"/>
          </a:xfrm>
          <a:prstGeom prst="rect">
            <a:avLst/>
          </a:prstGeom>
        </p:spPr>
        <p:txBody>
          <a:bodyPr anchor="t" rtlCol="false" tIns="0" lIns="0" bIns="0" rIns="0">
            <a:spAutoFit/>
          </a:bodyPr>
          <a:lstStyle/>
          <a:p>
            <a:pPr algn="ctr">
              <a:lnSpc>
                <a:spcPts val="5459"/>
              </a:lnSpc>
            </a:pPr>
            <a:r>
              <a:rPr lang="en-US" sz="3899">
                <a:solidFill>
                  <a:srgbClr val="000000"/>
                </a:solidFill>
                <a:latin typeface="Noto Sans"/>
              </a:rPr>
              <a:t>Nguyễn Như Đạt</a:t>
            </a:r>
          </a:p>
        </p:txBody>
      </p:sp>
      <p:sp>
        <p:nvSpPr>
          <p:cNvPr name="TextBox 6" id="6"/>
          <p:cNvSpPr txBox="true"/>
          <p:nvPr/>
        </p:nvSpPr>
        <p:spPr>
          <a:xfrm rot="0">
            <a:off x="2144277" y="6401272"/>
            <a:ext cx="4559201" cy="662940"/>
          </a:xfrm>
          <a:prstGeom prst="rect">
            <a:avLst/>
          </a:prstGeom>
        </p:spPr>
        <p:txBody>
          <a:bodyPr anchor="t" rtlCol="false" tIns="0" lIns="0" bIns="0" rIns="0">
            <a:spAutoFit/>
          </a:bodyPr>
          <a:lstStyle/>
          <a:p>
            <a:pPr algn="ctr">
              <a:lnSpc>
                <a:spcPts val="5459"/>
              </a:lnSpc>
            </a:pPr>
            <a:r>
              <a:rPr lang="en-US" sz="3899">
                <a:solidFill>
                  <a:srgbClr val="000000"/>
                </a:solidFill>
                <a:latin typeface="Noto Sans"/>
              </a:rPr>
              <a:t>Nguyễn Tuấn Hưng</a:t>
            </a:r>
          </a:p>
        </p:txBody>
      </p:sp>
      <p:sp>
        <p:nvSpPr>
          <p:cNvPr name="TextBox 7" id="7"/>
          <p:cNvSpPr txBox="true"/>
          <p:nvPr/>
        </p:nvSpPr>
        <p:spPr>
          <a:xfrm rot="0">
            <a:off x="11119060" y="2626076"/>
            <a:ext cx="4202311" cy="662940"/>
          </a:xfrm>
          <a:prstGeom prst="rect">
            <a:avLst/>
          </a:prstGeom>
        </p:spPr>
        <p:txBody>
          <a:bodyPr anchor="t" rtlCol="false" tIns="0" lIns="0" bIns="0" rIns="0">
            <a:spAutoFit/>
          </a:bodyPr>
          <a:lstStyle/>
          <a:p>
            <a:pPr algn="ctr">
              <a:lnSpc>
                <a:spcPts val="5459"/>
              </a:lnSpc>
            </a:pPr>
            <a:r>
              <a:rPr lang="en-US" sz="3899">
                <a:solidFill>
                  <a:srgbClr val="000000"/>
                </a:solidFill>
                <a:latin typeface="Noto Sans"/>
              </a:rPr>
              <a:t>Trịnh Hoàng Long</a:t>
            </a:r>
          </a:p>
        </p:txBody>
      </p:sp>
      <p:sp>
        <p:nvSpPr>
          <p:cNvPr name="TextBox 8" id="8"/>
          <p:cNvSpPr txBox="true"/>
          <p:nvPr/>
        </p:nvSpPr>
        <p:spPr>
          <a:xfrm rot="0">
            <a:off x="11119060" y="4480101"/>
            <a:ext cx="4950619" cy="662940"/>
          </a:xfrm>
          <a:prstGeom prst="rect">
            <a:avLst/>
          </a:prstGeom>
        </p:spPr>
        <p:txBody>
          <a:bodyPr anchor="t" rtlCol="false" tIns="0" lIns="0" bIns="0" rIns="0">
            <a:spAutoFit/>
          </a:bodyPr>
          <a:lstStyle/>
          <a:p>
            <a:pPr algn="ctr">
              <a:lnSpc>
                <a:spcPts val="5459"/>
              </a:lnSpc>
            </a:pPr>
            <a:r>
              <a:rPr lang="en-US" sz="3899">
                <a:solidFill>
                  <a:srgbClr val="000000"/>
                </a:solidFill>
                <a:latin typeface="Noto Sans"/>
              </a:rPr>
              <a:t>Nguyễn Trung Thành</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6201297" y="8337777"/>
            <a:ext cx="6091195" cy="1841046"/>
          </a:xfrm>
          <a:custGeom>
            <a:avLst/>
            <a:gdLst/>
            <a:ahLst/>
            <a:cxnLst/>
            <a:rect r="r" b="b" t="t" l="l"/>
            <a:pathLst>
              <a:path h="1841046" w="6091195">
                <a:moveTo>
                  <a:pt x="0" y="0"/>
                </a:moveTo>
                <a:lnTo>
                  <a:pt x="6091194" y="0"/>
                </a:lnTo>
                <a:lnTo>
                  <a:pt x="6091194" y="1841046"/>
                </a:lnTo>
                <a:lnTo>
                  <a:pt x="0" y="1841046"/>
                </a:lnTo>
                <a:lnTo>
                  <a:pt x="0" y="0"/>
                </a:lnTo>
                <a:close/>
              </a:path>
            </a:pathLst>
          </a:custGeom>
          <a:blipFill>
            <a:blip r:embed="rId2"/>
            <a:stretch>
              <a:fillRect l="0" t="0" r="-545" b="0"/>
            </a:stretch>
          </a:blipFill>
        </p:spPr>
      </p:sp>
      <p:sp>
        <p:nvSpPr>
          <p:cNvPr name="Freeform 3" id="3"/>
          <p:cNvSpPr/>
          <p:nvPr/>
        </p:nvSpPr>
        <p:spPr>
          <a:xfrm flipH="false" flipV="false" rot="0">
            <a:off x="0" y="8337777"/>
            <a:ext cx="2015826" cy="1841046"/>
          </a:xfrm>
          <a:custGeom>
            <a:avLst/>
            <a:gdLst/>
            <a:ahLst/>
            <a:cxnLst/>
            <a:rect r="r" b="b" t="t" l="l"/>
            <a:pathLst>
              <a:path h="1841046" w="2015826">
                <a:moveTo>
                  <a:pt x="0" y="0"/>
                </a:moveTo>
                <a:lnTo>
                  <a:pt x="2015826" y="0"/>
                </a:lnTo>
                <a:lnTo>
                  <a:pt x="2015826" y="1841046"/>
                </a:lnTo>
                <a:lnTo>
                  <a:pt x="0" y="1841046"/>
                </a:lnTo>
                <a:lnTo>
                  <a:pt x="0" y="0"/>
                </a:lnTo>
                <a:close/>
              </a:path>
            </a:pathLst>
          </a:custGeom>
          <a:blipFill>
            <a:blip r:embed="rId2"/>
            <a:stretch>
              <a:fillRect l="0" t="0" r="-203818" b="0"/>
            </a:stretch>
          </a:blipFill>
        </p:spPr>
      </p:sp>
      <p:sp>
        <p:nvSpPr>
          <p:cNvPr name="TextBox 4" id="4"/>
          <p:cNvSpPr txBox="true"/>
          <p:nvPr/>
        </p:nvSpPr>
        <p:spPr>
          <a:xfrm rot="0">
            <a:off x="5022493" y="351991"/>
            <a:ext cx="7867553" cy="1566544"/>
          </a:xfrm>
          <a:prstGeom prst="rect">
            <a:avLst/>
          </a:prstGeom>
        </p:spPr>
        <p:txBody>
          <a:bodyPr anchor="t" rtlCol="false" tIns="0" lIns="0" bIns="0" rIns="0">
            <a:spAutoFit/>
          </a:bodyPr>
          <a:lstStyle/>
          <a:p>
            <a:pPr algn="ctr">
              <a:lnSpc>
                <a:spcPts val="12880"/>
              </a:lnSpc>
            </a:pPr>
            <a:r>
              <a:rPr lang="en-US" sz="9200">
                <a:solidFill>
                  <a:srgbClr val="000000"/>
                </a:solidFill>
                <a:latin typeface="Noto Sans Bold"/>
              </a:rPr>
              <a:t>Chủ đề</a:t>
            </a:r>
          </a:p>
        </p:txBody>
      </p:sp>
      <p:sp>
        <p:nvSpPr>
          <p:cNvPr name="TextBox 5" id="5"/>
          <p:cNvSpPr txBox="true"/>
          <p:nvPr/>
        </p:nvSpPr>
        <p:spPr>
          <a:xfrm rot="0">
            <a:off x="4378151" y="2691851"/>
            <a:ext cx="9531697" cy="903605"/>
          </a:xfrm>
          <a:prstGeom prst="rect">
            <a:avLst/>
          </a:prstGeom>
        </p:spPr>
        <p:txBody>
          <a:bodyPr anchor="t" rtlCol="false" tIns="0" lIns="0" bIns="0" rIns="0">
            <a:spAutoFit/>
          </a:bodyPr>
          <a:lstStyle/>
          <a:p>
            <a:pPr algn="ctr">
              <a:lnSpc>
                <a:spcPts val="7419"/>
              </a:lnSpc>
            </a:pPr>
            <a:r>
              <a:rPr lang="en-US" sz="5299">
                <a:solidFill>
                  <a:srgbClr val="000000"/>
                </a:solidFill>
                <a:latin typeface="Noto Sans Bold"/>
              </a:rPr>
              <a:t>Tìm hiểu về thư viện Numpy</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560670">
            <a:off x="14103732" y="-303233"/>
            <a:ext cx="6081610" cy="6521833"/>
          </a:xfrm>
          <a:custGeom>
            <a:avLst/>
            <a:gdLst/>
            <a:ahLst/>
            <a:cxnLst/>
            <a:rect r="r" b="b" t="t" l="l"/>
            <a:pathLst>
              <a:path h="6521833" w="6081610">
                <a:moveTo>
                  <a:pt x="0" y="0"/>
                </a:moveTo>
                <a:lnTo>
                  <a:pt x="6081610" y="0"/>
                </a:lnTo>
                <a:lnTo>
                  <a:pt x="6081610" y="6521833"/>
                </a:lnTo>
                <a:lnTo>
                  <a:pt x="0" y="6521833"/>
                </a:lnTo>
                <a:lnTo>
                  <a:pt x="0" y="0"/>
                </a:lnTo>
                <a:close/>
              </a:path>
            </a:pathLst>
          </a:custGeom>
          <a:blipFill>
            <a:blip r:embed="rId2"/>
            <a:stretch>
              <a:fillRect l="0" t="0" r="0" b="0"/>
            </a:stretch>
          </a:blipFill>
        </p:spPr>
      </p:sp>
      <p:graphicFrame>
        <p:nvGraphicFramePr>
          <p:cNvPr name="Table 3" id="3"/>
          <p:cNvGraphicFramePr>
            <a:graphicFrameLocks noGrp="true"/>
          </p:cNvGraphicFramePr>
          <p:nvPr/>
        </p:nvGraphicFramePr>
        <p:xfrm>
          <a:off x="7341152" y="1028700"/>
          <a:ext cx="8368299" cy="7904634"/>
        </p:xfrm>
        <a:graphic>
          <a:graphicData uri="http://schemas.openxmlformats.org/drawingml/2006/table">
            <a:tbl>
              <a:tblPr/>
              <a:tblGrid>
                <a:gridCol w="1009314"/>
                <a:gridCol w="7358984"/>
              </a:tblGrid>
              <a:tr h="1976159">
                <a:tc>
                  <a:txBody>
                    <a:bodyPr anchor="t" rtlCol="false"/>
                    <a:lstStyle/>
                    <a:p>
                      <a:pPr algn="r">
                        <a:lnSpc>
                          <a:spcPts val="4199"/>
                        </a:lnSpc>
                        <a:defRPr/>
                      </a:pPr>
                      <a:r>
                        <a:rPr lang="en-US" sz="2999">
                          <a:solidFill>
                            <a:srgbClr val="000000"/>
                          </a:solidFill>
                          <a:latin typeface="Noto Sans"/>
                        </a:rPr>
                        <a:t>01</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545454"/>
                      </a:solidFill>
                      <a:prstDash val="solid"/>
                      <a:round/>
                      <a:headEnd type="none" w="med" len="med"/>
                      <a:tailEnd type="none" w="med" len="med"/>
                    </a:lnB>
                    <a:solidFill>
                      <a:srgbClr val="FEFEFE"/>
                    </a:solidFill>
                  </a:tcPr>
                </a:tc>
                <a:tc>
                  <a:txBody>
                    <a:bodyPr anchor="t" rtlCol="false"/>
                    <a:lstStyle/>
                    <a:p>
                      <a:pPr algn="l">
                        <a:lnSpc>
                          <a:spcPts val="4900"/>
                        </a:lnSpc>
                        <a:defRPr/>
                      </a:pPr>
                      <a:r>
                        <a:rPr lang="en-US" sz="3500">
                          <a:solidFill>
                            <a:srgbClr val="000000"/>
                          </a:solidFill>
                          <a:latin typeface="Noto Sans"/>
                        </a:rPr>
                        <a:t>Giới thiệu</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545454"/>
                      </a:solidFill>
                      <a:prstDash val="solid"/>
                      <a:round/>
                      <a:headEnd type="none" w="med" len="med"/>
                      <a:tailEnd type="none" w="med" len="med"/>
                    </a:lnB>
                  </a:tcPr>
                </a:tc>
              </a:tr>
              <a:tr h="1976159">
                <a:tc>
                  <a:txBody>
                    <a:bodyPr anchor="t" rtlCol="false"/>
                    <a:lstStyle/>
                    <a:p>
                      <a:pPr algn="r">
                        <a:lnSpc>
                          <a:spcPts val="4199"/>
                        </a:lnSpc>
                        <a:defRPr/>
                      </a:pPr>
                      <a:r>
                        <a:rPr lang="en-US" sz="2999">
                          <a:solidFill>
                            <a:srgbClr val="000000"/>
                          </a:solidFill>
                          <a:latin typeface="Noto Sans"/>
                        </a:rPr>
                        <a:t>02</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545454"/>
                      </a:solidFill>
                      <a:prstDash val="solid"/>
                      <a:round/>
                      <a:headEnd type="none" w="med" len="med"/>
                      <a:tailEnd type="none" w="med" len="med"/>
                    </a:lnB>
                  </a:tcPr>
                </a:tc>
                <a:tc>
                  <a:txBody>
                    <a:bodyPr anchor="t" rtlCol="false"/>
                    <a:lstStyle/>
                    <a:p>
                      <a:pPr algn="l">
                        <a:lnSpc>
                          <a:spcPts val="4199"/>
                        </a:lnSpc>
                        <a:defRPr/>
                      </a:pPr>
                      <a:r>
                        <a:rPr lang="en-US" sz="2999">
                          <a:solidFill>
                            <a:srgbClr val="000000"/>
                          </a:solidFill>
                          <a:latin typeface="Noto Sans"/>
                        </a:rPr>
                        <a:t>Lịch sử hình thành và phát triển</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545454"/>
                      </a:solidFill>
                      <a:prstDash val="solid"/>
                      <a:round/>
                      <a:headEnd type="none" w="med" len="med"/>
                      <a:tailEnd type="none" w="med" len="med"/>
                    </a:lnB>
                  </a:tcPr>
                </a:tc>
              </a:tr>
              <a:tr h="1976159">
                <a:tc>
                  <a:txBody>
                    <a:bodyPr anchor="t" rtlCol="false"/>
                    <a:lstStyle/>
                    <a:p>
                      <a:pPr algn="r">
                        <a:lnSpc>
                          <a:spcPts val="4199"/>
                        </a:lnSpc>
                        <a:defRPr/>
                      </a:pPr>
                      <a:r>
                        <a:rPr lang="en-US" sz="2999">
                          <a:solidFill>
                            <a:srgbClr val="000000"/>
                          </a:solidFill>
                          <a:latin typeface="Noto Sans"/>
                        </a:rPr>
                        <a:t>03</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545454"/>
                      </a:solidFill>
                      <a:prstDash val="solid"/>
                      <a:round/>
                      <a:headEnd type="none" w="med" len="med"/>
                      <a:tailEnd type="none" w="med" len="med"/>
                    </a:lnB>
                  </a:tcPr>
                </a:tc>
                <a:tc>
                  <a:txBody>
                    <a:bodyPr anchor="t" rtlCol="false"/>
                    <a:lstStyle/>
                    <a:p>
                      <a:pPr algn="l">
                        <a:lnSpc>
                          <a:spcPts val="4199"/>
                        </a:lnSpc>
                        <a:defRPr/>
                      </a:pPr>
                      <a:r>
                        <a:rPr lang="en-US" sz="2999">
                          <a:solidFill>
                            <a:srgbClr val="000000"/>
                          </a:solidFill>
                          <a:latin typeface="Noto Sans"/>
                        </a:rPr>
                        <a:t>Ứng dụng</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545454"/>
                      </a:solidFill>
                      <a:prstDash val="solid"/>
                      <a:round/>
                      <a:headEnd type="none" w="med" len="med"/>
                      <a:tailEnd type="none" w="med" len="med"/>
                    </a:lnB>
                  </a:tcPr>
                </a:tc>
              </a:tr>
              <a:tr h="1976159">
                <a:tc>
                  <a:txBody>
                    <a:bodyPr anchor="t" rtlCol="false"/>
                    <a:lstStyle/>
                    <a:p>
                      <a:pPr algn="r">
                        <a:lnSpc>
                          <a:spcPts val="4199"/>
                        </a:lnSpc>
                        <a:defRPr/>
                      </a:pPr>
                      <a:r>
                        <a:rPr lang="en-US" sz="2999">
                          <a:solidFill>
                            <a:srgbClr val="000000"/>
                          </a:solidFill>
                          <a:latin typeface="Noto Sans"/>
                        </a:rPr>
                        <a:t>04</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494F56"/>
                      </a:solidFill>
                      <a:prstDash val="solid"/>
                      <a:round/>
                      <a:headEnd type="none" w="med" len="med"/>
                      <a:tailEnd type="none" w="med" len="med"/>
                    </a:lnB>
                  </a:tcPr>
                </a:tc>
                <a:tc>
                  <a:txBody>
                    <a:bodyPr anchor="t" rtlCol="false"/>
                    <a:lstStyle/>
                    <a:p>
                      <a:pPr algn="l">
                        <a:lnSpc>
                          <a:spcPts val="4199"/>
                        </a:lnSpc>
                        <a:defRPr/>
                      </a:pPr>
                      <a:r>
                        <a:rPr lang="en-US" sz="2999">
                          <a:solidFill>
                            <a:srgbClr val="000000"/>
                          </a:solidFill>
                          <a:latin typeface="Noto Sans"/>
                        </a:rPr>
                        <a:t>Một số dự án sử dụng thư viện Numpy</a:t>
                      </a:r>
                      <a:endParaRPr lang="en-US" sz="1100"/>
                    </a:p>
                  </a:txBody>
                  <a:tcPr marL="190500" marR="190500" marT="190500" marB="19050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545454"/>
                      </a:solidFill>
                      <a:prstDash val="solid"/>
                      <a:round/>
                      <a:headEnd type="none" w="med" len="med"/>
                      <a:tailEnd type="none" w="med" len="med"/>
                    </a:lnT>
                    <a:lnB cmpd="sng" algn="ctr" cap="flat" w="0">
                      <a:solidFill>
                        <a:srgbClr val="494F56"/>
                      </a:solidFill>
                      <a:prstDash val="solid"/>
                      <a:round/>
                      <a:headEnd type="none" w="med" len="med"/>
                      <a:tailEnd type="none" w="med" len="med"/>
                    </a:lnB>
                  </a:tcPr>
                </a:tc>
              </a:tr>
            </a:tbl>
          </a:graphicData>
        </a:graphic>
      </p:graphicFrame>
      <p:sp>
        <p:nvSpPr>
          <p:cNvPr name="Freeform 4" id="4"/>
          <p:cNvSpPr/>
          <p:nvPr/>
        </p:nvSpPr>
        <p:spPr>
          <a:xfrm flipH="true" flipV="false" rot="-6033789">
            <a:off x="-824705" y="4606612"/>
            <a:ext cx="7328470" cy="6943725"/>
          </a:xfrm>
          <a:custGeom>
            <a:avLst/>
            <a:gdLst/>
            <a:ahLst/>
            <a:cxnLst/>
            <a:rect r="r" b="b" t="t" l="l"/>
            <a:pathLst>
              <a:path h="6943725" w="7328470">
                <a:moveTo>
                  <a:pt x="7328470" y="0"/>
                </a:moveTo>
                <a:lnTo>
                  <a:pt x="0" y="0"/>
                </a:lnTo>
                <a:lnTo>
                  <a:pt x="0" y="6943725"/>
                </a:lnTo>
                <a:lnTo>
                  <a:pt x="7328470" y="6943725"/>
                </a:lnTo>
                <a:lnTo>
                  <a:pt x="7328470" y="0"/>
                </a:lnTo>
                <a:close/>
              </a:path>
            </a:pathLst>
          </a:custGeom>
          <a:blipFill>
            <a:blip r:embed="rId3"/>
            <a:stretch>
              <a:fillRect l="0" t="0" r="0" b="0"/>
            </a:stretch>
          </a:blipFill>
        </p:spPr>
      </p:sp>
      <p:sp>
        <p:nvSpPr>
          <p:cNvPr name="TextBox 5" id="5"/>
          <p:cNvSpPr txBox="true"/>
          <p:nvPr/>
        </p:nvSpPr>
        <p:spPr>
          <a:xfrm rot="0">
            <a:off x="1296241" y="1045369"/>
            <a:ext cx="5723248" cy="1285875"/>
          </a:xfrm>
          <a:prstGeom prst="rect">
            <a:avLst/>
          </a:prstGeom>
        </p:spPr>
        <p:txBody>
          <a:bodyPr anchor="t" rtlCol="false" tIns="0" lIns="0" bIns="0" rIns="0">
            <a:spAutoFit/>
          </a:bodyPr>
          <a:lstStyle/>
          <a:p>
            <a:pPr algn="ctr">
              <a:lnSpc>
                <a:spcPts val="10199"/>
              </a:lnSpc>
            </a:pPr>
            <a:r>
              <a:rPr lang="en-US" sz="8499">
                <a:solidFill>
                  <a:srgbClr val="000000"/>
                </a:solidFill>
                <a:latin typeface="Noto Sans Bold"/>
              </a:rPr>
              <a:t>Tổng quan</a:t>
            </a:r>
          </a:p>
        </p:txBody>
      </p:sp>
      <p:sp>
        <p:nvSpPr>
          <p:cNvPr name="TextBox 6" id="6"/>
          <p:cNvSpPr txBox="true"/>
          <p:nvPr/>
        </p:nvSpPr>
        <p:spPr>
          <a:xfrm rot="0">
            <a:off x="7695024" y="9201150"/>
            <a:ext cx="4552853" cy="587375"/>
          </a:xfrm>
          <a:prstGeom prst="rect">
            <a:avLst/>
          </a:prstGeom>
        </p:spPr>
        <p:txBody>
          <a:bodyPr anchor="t" rtlCol="false" tIns="0" lIns="0" bIns="0" rIns="0">
            <a:spAutoFit/>
          </a:bodyPr>
          <a:lstStyle/>
          <a:p>
            <a:pPr algn="ctr">
              <a:lnSpc>
                <a:spcPts val="4899"/>
              </a:lnSpc>
              <a:spcBef>
                <a:spcPct val="0"/>
              </a:spcBef>
            </a:pPr>
            <a:r>
              <a:rPr lang="en-US" sz="3499">
                <a:solidFill>
                  <a:srgbClr val="000000"/>
                </a:solidFill>
                <a:latin typeface="Noto Sans"/>
              </a:rPr>
              <a:t>05   Phân tích dự án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815488" y="3290745"/>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86706" y="4081473"/>
            <a:ext cx="3874545" cy="5122596"/>
          </a:xfrm>
          <a:custGeom>
            <a:avLst/>
            <a:gdLst/>
            <a:ahLst/>
            <a:cxnLst/>
            <a:rect r="r" b="b" t="t" l="l"/>
            <a:pathLst>
              <a:path h="5122596" w="3874545">
                <a:moveTo>
                  <a:pt x="0" y="0"/>
                </a:moveTo>
                <a:lnTo>
                  <a:pt x="3874545" y="0"/>
                </a:lnTo>
                <a:lnTo>
                  <a:pt x="3874545" y="5122596"/>
                </a:lnTo>
                <a:lnTo>
                  <a:pt x="0" y="51225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3001462" y="4820698"/>
            <a:ext cx="3874545" cy="5122596"/>
          </a:xfrm>
          <a:custGeom>
            <a:avLst/>
            <a:gdLst/>
            <a:ahLst/>
            <a:cxnLst/>
            <a:rect r="r" b="b" t="t" l="l"/>
            <a:pathLst>
              <a:path h="5122596" w="3874545">
                <a:moveTo>
                  <a:pt x="0" y="0"/>
                </a:moveTo>
                <a:lnTo>
                  <a:pt x="3874545" y="0"/>
                </a:lnTo>
                <a:lnTo>
                  <a:pt x="3874545" y="5122595"/>
                </a:lnTo>
                <a:lnTo>
                  <a:pt x="0" y="512259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95865" y="-152400"/>
            <a:ext cx="8631126" cy="1368417"/>
          </a:xfrm>
          <a:prstGeom prst="rect">
            <a:avLst/>
          </a:prstGeom>
        </p:spPr>
        <p:txBody>
          <a:bodyPr anchor="t" rtlCol="false" tIns="0" lIns="0" bIns="0" rIns="0">
            <a:spAutoFit/>
          </a:bodyPr>
          <a:lstStyle/>
          <a:p>
            <a:pPr algn="ctr">
              <a:lnSpc>
                <a:spcPts val="11200"/>
              </a:lnSpc>
            </a:pPr>
            <a:r>
              <a:rPr lang="en-US" sz="8000">
                <a:solidFill>
                  <a:srgbClr val="000000"/>
                </a:solidFill>
                <a:latin typeface="Noto Sans Bold"/>
              </a:rPr>
              <a:t>01.Giới thiệu</a:t>
            </a:r>
          </a:p>
        </p:txBody>
      </p:sp>
      <p:sp>
        <p:nvSpPr>
          <p:cNvPr name="TextBox 6" id="6"/>
          <p:cNvSpPr txBox="true"/>
          <p:nvPr/>
        </p:nvSpPr>
        <p:spPr>
          <a:xfrm rot="0">
            <a:off x="7197811" y="1691802"/>
            <a:ext cx="10705394" cy="4777740"/>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Noto Sans"/>
              </a:rPr>
              <a:t>Thư viện NumPy (Numerical Python) là một     thư viện quan trọng trong ngôn ngữ lập trình Python được sử dụng rộng rãi trong tính toán số học và xử lý dữ liệu. NumPy cung cấp một cấu trúc dữ liệu mảng đa chiều (n-array) và    một loạt các hàm và phương thức để thực     hiện các phép toán số học trên mảng này .    </a:t>
            </a:r>
          </a:p>
        </p:txBody>
      </p:sp>
      <p:sp>
        <p:nvSpPr>
          <p:cNvPr name="TextBox 7" id="7"/>
          <p:cNvSpPr txBox="true"/>
          <p:nvPr/>
        </p:nvSpPr>
        <p:spPr>
          <a:xfrm rot="0">
            <a:off x="7197811" y="7305796"/>
            <a:ext cx="11090189" cy="20345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Numpy là một thư viện python được viết một  phần bằng python và hầu hết được viết bằng C hoặc C++.</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0" y="-963412"/>
            <a:ext cx="4597438" cy="2842053"/>
          </a:xfrm>
          <a:custGeom>
            <a:avLst/>
            <a:gdLst/>
            <a:ahLst/>
            <a:cxnLst/>
            <a:rect r="r" b="b" t="t" l="l"/>
            <a:pathLst>
              <a:path h="2842053" w="4597438">
                <a:moveTo>
                  <a:pt x="0" y="0"/>
                </a:moveTo>
                <a:lnTo>
                  <a:pt x="4597438" y="0"/>
                </a:lnTo>
                <a:lnTo>
                  <a:pt x="4597438" y="2842052"/>
                </a:lnTo>
                <a:lnTo>
                  <a:pt x="0" y="284205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true" flipV="false" rot="0">
            <a:off x="10551837" y="390596"/>
            <a:ext cx="2076668" cy="1276207"/>
          </a:xfrm>
          <a:custGeom>
            <a:avLst/>
            <a:gdLst/>
            <a:ahLst/>
            <a:cxnLst/>
            <a:rect r="r" b="b" t="t" l="l"/>
            <a:pathLst>
              <a:path h="1276207" w="2076668">
                <a:moveTo>
                  <a:pt x="2076668" y="0"/>
                </a:moveTo>
                <a:lnTo>
                  <a:pt x="0" y="0"/>
                </a:lnTo>
                <a:lnTo>
                  <a:pt x="0" y="1276208"/>
                </a:lnTo>
                <a:lnTo>
                  <a:pt x="2076668" y="1276208"/>
                </a:lnTo>
                <a:lnTo>
                  <a:pt x="2076668"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3138681" y="-2447996"/>
            <a:ext cx="3837986" cy="4114800"/>
          </a:xfrm>
          <a:custGeom>
            <a:avLst/>
            <a:gdLst/>
            <a:ahLst/>
            <a:cxnLst/>
            <a:rect r="r" b="b" t="t" l="l"/>
            <a:pathLst>
              <a:path h="4114800" w="3837986">
                <a:moveTo>
                  <a:pt x="0" y="0"/>
                </a:moveTo>
                <a:lnTo>
                  <a:pt x="3837987" y="0"/>
                </a:lnTo>
                <a:lnTo>
                  <a:pt x="383798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4994246" y="-3759204"/>
            <a:ext cx="5357753" cy="5591583"/>
          </a:xfrm>
          <a:custGeom>
            <a:avLst/>
            <a:gdLst/>
            <a:ahLst/>
            <a:cxnLst/>
            <a:rect r="r" b="b" t="t" l="l"/>
            <a:pathLst>
              <a:path h="5591583" w="5357753">
                <a:moveTo>
                  <a:pt x="0" y="0"/>
                </a:moveTo>
                <a:lnTo>
                  <a:pt x="5357752" y="0"/>
                </a:lnTo>
                <a:lnTo>
                  <a:pt x="5357752" y="5591583"/>
                </a:lnTo>
                <a:lnTo>
                  <a:pt x="0" y="559158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308919" y="3677370"/>
            <a:ext cx="8835081" cy="34061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Numpy là gói chuyên về xử lý dữ liệu số(nhiều chiều), hỗ trợ cho phép toán số học và đại số tuyến tính,                 </a:t>
            </a:r>
            <a:r>
              <a:rPr lang="en-US" sz="3899">
                <a:solidFill>
                  <a:srgbClr val="000000"/>
                </a:solidFill>
                <a:latin typeface="Noto Sans"/>
              </a:rPr>
              <a:t>tính toán thống kê và hỗ trợ tích hợp dữ liệu từ các nguồn khác nhau.         </a:t>
            </a:r>
          </a:p>
        </p:txBody>
      </p:sp>
      <p:grpSp>
        <p:nvGrpSpPr>
          <p:cNvPr name="Group 7" id="7"/>
          <p:cNvGrpSpPr/>
          <p:nvPr/>
        </p:nvGrpSpPr>
        <p:grpSpPr>
          <a:xfrm rot="0">
            <a:off x="10108695" y="3753570"/>
            <a:ext cx="7863563" cy="5504730"/>
            <a:chOff x="0" y="0"/>
            <a:chExt cx="10484751" cy="7339639"/>
          </a:xfrm>
        </p:grpSpPr>
        <p:sp>
          <p:nvSpPr>
            <p:cNvPr name="TextBox 8" id="8"/>
            <p:cNvSpPr txBox="true"/>
            <p:nvPr/>
          </p:nvSpPr>
          <p:spPr>
            <a:xfrm rot="0">
              <a:off x="247135" y="-76200"/>
              <a:ext cx="9592955" cy="2687321"/>
            </a:xfrm>
            <a:prstGeom prst="rect">
              <a:avLst/>
            </a:prstGeom>
          </p:spPr>
          <p:txBody>
            <a:bodyPr anchor="t" rtlCol="false" tIns="0" lIns="0" bIns="0" rIns="0">
              <a:spAutoFit/>
            </a:bodyPr>
            <a:lstStyle/>
            <a:p>
              <a:pPr algn="ctr">
                <a:lnSpc>
                  <a:spcPts val="5459"/>
                </a:lnSpc>
              </a:pPr>
              <a:r>
                <a:rPr lang="en-US" sz="3899">
                  <a:solidFill>
                    <a:srgbClr val="000000"/>
                  </a:solidFill>
                  <a:latin typeface="Noto Sans"/>
                </a:rPr>
                <a:t>Hiệu suất cao cho phép thực hiện các phép toán số học     </a:t>
              </a:r>
            </a:p>
            <a:p>
              <a:pPr algn="ctr">
                <a:lnSpc>
                  <a:spcPts val="5459"/>
                </a:lnSpc>
                <a:spcBef>
                  <a:spcPct val="0"/>
                </a:spcBef>
              </a:pPr>
              <a:r>
                <a:rPr lang="en-US" sz="3899">
                  <a:solidFill>
                    <a:srgbClr val="000000"/>
                  </a:solidFill>
                  <a:latin typeface="Noto Sans"/>
                </a:rPr>
                <a:t>  nhanh chóng và hiệu quả.      </a:t>
              </a:r>
            </a:p>
          </p:txBody>
        </p:sp>
        <p:sp>
          <p:nvSpPr>
            <p:cNvPr name="TextBox 9" id="9"/>
            <p:cNvSpPr txBox="true"/>
            <p:nvPr/>
          </p:nvSpPr>
          <p:spPr>
            <a:xfrm rot="0">
              <a:off x="247135" y="3210697"/>
              <a:ext cx="9893895" cy="1772921"/>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Là thư viện bổ sung, do không có sẵn , nên ta phải cài đặt.      </a:t>
              </a:r>
            </a:p>
          </p:txBody>
        </p:sp>
        <p:sp>
          <p:nvSpPr>
            <p:cNvPr name="TextBox 10" id="10"/>
            <p:cNvSpPr txBox="true"/>
            <p:nvPr/>
          </p:nvSpPr>
          <p:spPr>
            <a:xfrm rot="0">
              <a:off x="0" y="5566719"/>
              <a:ext cx="10484751" cy="1772920"/>
            </a:xfrm>
            <a:prstGeom prst="rect">
              <a:avLst/>
            </a:prstGeom>
          </p:spPr>
          <p:txBody>
            <a:bodyPr anchor="t" rtlCol="false" tIns="0" lIns="0" bIns="0" rIns="0">
              <a:spAutoFit/>
            </a:bodyPr>
            <a:lstStyle/>
            <a:p>
              <a:pPr algn="ctr">
                <a:lnSpc>
                  <a:spcPts val="5459"/>
                </a:lnSpc>
                <a:spcBef>
                  <a:spcPct val="0"/>
                </a:spcBef>
              </a:pPr>
              <a:r>
                <a:rPr lang="en-US" sz="3900">
                  <a:solidFill>
                    <a:srgbClr val="000000"/>
                  </a:solidFill>
                  <a:latin typeface="Noto Sans"/>
                </a:rPr>
                <a:t>Có cộng đồng phát triển lớn và đa dạng.</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2422531" y="4422579"/>
            <a:ext cx="6338112" cy="6384545"/>
          </a:xfrm>
          <a:custGeom>
            <a:avLst/>
            <a:gdLst/>
            <a:ahLst/>
            <a:cxnLst/>
            <a:rect r="r" b="b" t="t" l="l"/>
            <a:pathLst>
              <a:path h="6384545" w="6338112">
                <a:moveTo>
                  <a:pt x="0" y="0"/>
                </a:moveTo>
                <a:lnTo>
                  <a:pt x="6338112" y="0"/>
                </a:lnTo>
                <a:lnTo>
                  <a:pt x="6338112" y="6384545"/>
                </a:lnTo>
                <a:lnTo>
                  <a:pt x="0" y="638454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29919" y="122555"/>
            <a:ext cx="13132594"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02.Lịch sử hình thành và phát triển</a:t>
            </a:r>
          </a:p>
        </p:txBody>
      </p:sp>
      <p:sp>
        <p:nvSpPr>
          <p:cNvPr name="TextBox 4" id="4"/>
          <p:cNvSpPr txBox="true"/>
          <p:nvPr/>
        </p:nvSpPr>
        <p:spPr>
          <a:xfrm rot="0">
            <a:off x="0" y="1350551"/>
            <a:ext cx="15384162" cy="1348740"/>
          </a:xfrm>
          <a:prstGeom prst="rect">
            <a:avLst/>
          </a:prstGeom>
        </p:spPr>
        <p:txBody>
          <a:bodyPr anchor="t" rtlCol="false" tIns="0" lIns="0" bIns="0" rIns="0">
            <a:spAutoFit/>
          </a:bodyPr>
          <a:lstStyle/>
          <a:p>
            <a:pPr algn="ctr" marL="842007" indent="-421003" lvl="1">
              <a:lnSpc>
                <a:spcPts val="5459"/>
              </a:lnSpc>
              <a:buFont typeface="Arial"/>
              <a:buChar char="•"/>
            </a:pPr>
            <a:r>
              <a:rPr lang="en-US" sz="3899">
                <a:solidFill>
                  <a:srgbClr val="000000"/>
                </a:solidFill>
                <a:latin typeface="Noto Sans"/>
              </a:rPr>
              <a:t>Thư viện NumPy (Numerical Python) có một lịch sử dài và quan trọng trong cộng đồng khoa học và máy tính số.</a:t>
            </a:r>
          </a:p>
        </p:txBody>
      </p:sp>
      <p:sp>
        <p:nvSpPr>
          <p:cNvPr name="TextBox 5" id="5"/>
          <p:cNvSpPr txBox="true"/>
          <p:nvPr/>
        </p:nvSpPr>
        <p:spPr>
          <a:xfrm rot="0">
            <a:off x="0" y="3759639"/>
            <a:ext cx="5821263" cy="6629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Chia làm 5 giai đoạn: </a:t>
            </a:r>
          </a:p>
        </p:txBody>
      </p:sp>
      <p:sp>
        <p:nvSpPr>
          <p:cNvPr name="TextBox 6" id="6"/>
          <p:cNvSpPr txBox="true"/>
          <p:nvPr/>
        </p:nvSpPr>
        <p:spPr>
          <a:xfrm rot="0">
            <a:off x="3048650" y="4782185"/>
            <a:ext cx="7495133"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 Giai đoạn khởi đầu(1995-2006)</a:t>
            </a:r>
          </a:p>
        </p:txBody>
      </p:sp>
      <p:sp>
        <p:nvSpPr>
          <p:cNvPr name="TextBox 7" id="7"/>
          <p:cNvSpPr txBox="true"/>
          <p:nvPr/>
        </p:nvSpPr>
        <p:spPr>
          <a:xfrm rot="0">
            <a:off x="3144495" y="5978714"/>
            <a:ext cx="11425833"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 Hợp nhất và sự phát triển tiếp theo (2006-2011)</a:t>
            </a:r>
          </a:p>
        </p:txBody>
      </p:sp>
      <p:sp>
        <p:nvSpPr>
          <p:cNvPr name="TextBox 8" id="8"/>
          <p:cNvSpPr txBox="true"/>
          <p:nvPr/>
        </p:nvSpPr>
        <p:spPr>
          <a:xfrm rot="0">
            <a:off x="3144495" y="7245281"/>
            <a:ext cx="4495056"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 NumPy 1.0 (2006)</a:t>
            </a:r>
          </a:p>
        </p:txBody>
      </p:sp>
      <p:sp>
        <p:nvSpPr>
          <p:cNvPr name="TextBox 9" id="9"/>
          <p:cNvSpPr txBox="true"/>
          <p:nvPr/>
        </p:nvSpPr>
        <p:spPr>
          <a:xfrm rot="0">
            <a:off x="3144495" y="8441622"/>
            <a:ext cx="8096250"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 Phát triển và phổ biến (2011-nay)</a:t>
            </a:r>
          </a:p>
        </p:txBody>
      </p:sp>
      <p:sp>
        <p:nvSpPr>
          <p:cNvPr name="TextBox 10" id="10"/>
          <p:cNvSpPr txBox="true"/>
          <p:nvPr/>
        </p:nvSpPr>
        <p:spPr>
          <a:xfrm rot="0">
            <a:off x="3144495" y="9428412"/>
            <a:ext cx="8978503" cy="662940"/>
          </a:xfrm>
          <a:prstGeom prst="rect">
            <a:avLst/>
          </a:prstGeom>
        </p:spPr>
        <p:txBody>
          <a:bodyPr anchor="t" rtlCol="false" tIns="0" lIns="0" bIns="0" rIns="0">
            <a:spAutoFit/>
          </a:bodyPr>
          <a:lstStyle/>
          <a:p>
            <a:pPr algn="ctr">
              <a:lnSpc>
                <a:spcPts val="5459"/>
              </a:lnSpc>
              <a:spcBef>
                <a:spcPct val="0"/>
              </a:spcBef>
            </a:pPr>
            <a:r>
              <a:rPr lang="en-US" sz="3899">
                <a:solidFill>
                  <a:srgbClr val="000000"/>
                </a:solidFill>
                <a:latin typeface="Noto Sans"/>
              </a:rPr>
              <a:t>+ Những cải tiến gần đây (2021 và sau)</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4268390" y="3070219"/>
            <a:ext cx="3662625" cy="5642699"/>
          </a:xfrm>
          <a:custGeom>
            <a:avLst/>
            <a:gdLst/>
            <a:ahLst/>
            <a:cxnLst/>
            <a:rect r="r" b="b" t="t" l="l"/>
            <a:pathLst>
              <a:path h="5642699" w="3662625">
                <a:moveTo>
                  <a:pt x="0" y="0"/>
                </a:moveTo>
                <a:lnTo>
                  <a:pt x="3662624" y="0"/>
                </a:lnTo>
                <a:lnTo>
                  <a:pt x="3662624" y="5642700"/>
                </a:lnTo>
                <a:lnTo>
                  <a:pt x="0" y="56427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0" y="122555"/>
            <a:ext cx="13407081" cy="90614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2.1 Giai đoạn khởi đầu(1995-2006)</a:t>
            </a:r>
          </a:p>
        </p:txBody>
      </p:sp>
      <p:sp>
        <p:nvSpPr>
          <p:cNvPr name="TextBox 4" id="4"/>
          <p:cNvSpPr txBox="true"/>
          <p:nvPr/>
        </p:nvSpPr>
        <p:spPr>
          <a:xfrm rot="0">
            <a:off x="247135" y="1721479"/>
            <a:ext cx="16681622" cy="13487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NumPy bắt đầu như một dự án độc lập được tạo ra bởi Jim Hugunin vào năm 1995 với tên gọi Numeric.</a:t>
            </a:r>
          </a:p>
        </p:txBody>
      </p:sp>
      <p:sp>
        <p:nvSpPr>
          <p:cNvPr name="TextBox 5" id="5"/>
          <p:cNvSpPr txBox="true"/>
          <p:nvPr/>
        </p:nvSpPr>
        <p:spPr>
          <a:xfrm rot="0">
            <a:off x="247135" y="3569146"/>
            <a:ext cx="14268390" cy="20345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Numeric được phát triển nhằm mục tiêu cung cấp một cấu trúc dữ liệu mảng đa chiều và các phép toán số học hiệu suất cao trong Python.</a:t>
            </a:r>
          </a:p>
        </p:txBody>
      </p:sp>
      <p:sp>
        <p:nvSpPr>
          <p:cNvPr name="TextBox 6" id="6"/>
          <p:cNvSpPr txBox="true"/>
          <p:nvPr/>
        </p:nvSpPr>
        <p:spPr>
          <a:xfrm rot="0">
            <a:off x="247135" y="6098986"/>
            <a:ext cx="14889892" cy="13487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Sau đó, Travis Oliphant tham gia dự án và tiếp tục phát triển Numeric thành NumPy.</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EFE"/>
        </a:solidFill>
      </p:bgPr>
    </p:bg>
    <p:spTree>
      <p:nvGrpSpPr>
        <p:cNvPr id="1" name=""/>
        <p:cNvGrpSpPr/>
        <p:nvPr/>
      </p:nvGrpSpPr>
      <p:grpSpPr>
        <a:xfrm>
          <a:off x="0" y="0"/>
          <a:ext cx="0" cy="0"/>
          <a:chOff x="0" y="0"/>
          <a:chExt cx="0" cy="0"/>
        </a:xfrm>
      </p:grpSpPr>
      <p:sp>
        <p:nvSpPr>
          <p:cNvPr name="Freeform 2" id="2"/>
          <p:cNvSpPr/>
          <p:nvPr/>
        </p:nvSpPr>
        <p:spPr>
          <a:xfrm flipH="false" flipV="false" rot="0">
            <a:off x="13113533" y="8930164"/>
            <a:ext cx="4338720" cy="2713672"/>
          </a:xfrm>
          <a:custGeom>
            <a:avLst/>
            <a:gdLst/>
            <a:ahLst/>
            <a:cxnLst/>
            <a:rect r="r" b="b" t="t" l="l"/>
            <a:pathLst>
              <a:path h="2713672" w="4338720">
                <a:moveTo>
                  <a:pt x="0" y="0"/>
                </a:moveTo>
                <a:lnTo>
                  <a:pt x="4338719" y="0"/>
                </a:lnTo>
                <a:lnTo>
                  <a:pt x="4338719" y="2713672"/>
                </a:lnTo>
                <a:lnTo>
                  <a:pt x="0" y="27136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6077180" y="4304439"/>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4432456" y="495928"/>
            <a:ext cx="3289448" cy="2057400"/>
          </a:xfrm>
          <a:custGeom>
            <a:avLst/>
            <a:gdLst/>
            <a:ahLst/>
            <a:cxnLst/>
            <a:rect r="r" b="b" t="t" l="l"/>
            <a:pathLst>
              <a:path h="2057400" w="3289448">
                <a:moveTo>
                  <a:pt x="0" y="0"/>
                </a:moveTo>
                <a:lnTo>
                  <a:pt x="3289448" y="0"/>
                </a:lnTo>
                <a:lnTo>
                  <a:pt x="3289448" y="2057400"/>
                </a:lnTo>
                <a:lnTo>
                  <a:pt x="0" y="20574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494270" y="56515"/>
            <a:ext cx="16293423" cy="1839595"/>
          </a:xfrm>
          <a:prstGeom prst="rect">
            <a:avLst/>
          </a:prstGeom>
        </p:spPr>
        <p:txBody>
          <a:bodyPr anchor="t" rtlCol="false" tIns="0" lIns="0" bIns="0" rIns="0">
            <a:spAutoFit/>
          </a:bodyPr>
          <a:lstStyle/>
          <a:p>
            <a:pPr algn="ctr">
              <a:lnSpc>
                <a:spcPts val="7279"/>
              </a:lnSpc>
            </a:pPr>
            <a:r>
              <a:rPr lang="en-US" sz="5199">
                <a:solidFill>
                  <a:srgbClr val="000000"/>
                </a:solidFill>
                <a:latin typeface="DejaVu Serif Bold"/>
              </a:rPr>
              <a:t>2.2 Hợp nhất và sự phát triển tiếp theo (2006-2011)</a:t>
            </a:r>
          </a:p>
        </p:txBody>
      </p:sp>
      <p:sp>
        <p:nvSpPr>
          <p:cNvPr name="TextBox 6" id="6"/>
          <p:cNvSpPr txBox="true"/>
          <p:nvPr/>
        </p:nvSpPr>
        <p:spPr>
          <a:xfrm rot="0">
            <a:off x="0" y="2955698"/>
            <a:ext cx="18288000" cy="13487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NumPy được hợp nhất vào kho lưu trữ SciPy vào năm 2006 và trở thành một phần của hệ sinh thái khoa học dữ liệu Python.</a:t>
            </a:r>
          </a:p>
        </p:txBody>
      </p:sp>
      <p:sp>
        <p:nvSpPr>
          <p:cNvPr name="TextBox 7" id="7"/>
          <p:cNvSpPr txBox="true"/>
          <p:nvPr/>
        </p:nvSpPr>
        <p:spPr>
          <a:xfrm rot="0">
            <a:off x="0" y="6472984"/>
            <a:ext cx="18288000" cy="1348740"/>
          </a:xfrm>
          <a:prstGeom prst="rect">
            <a:avLst/>
          </a:prstGeom>
        </p:spPr>
        <p:txBody>
          <a:bodyPr anchor="t" rtlCol="false" tIns="0" lIns="0" bIns="0" rIns="0">
            <a:spAutoFit/>
          </a:bodyPr>
          <a:lstStyle/>
          <a:p>
            <a:pPr algn="ctr" marL="842007" indent="-421003" lvl="1">
              <a:lnSpc>
                <a:spcPts val="5459"/>
              </a:lnSpc>
              <a:spcBef>
                <a:spcPct val="0"/>
              </a:spcBef>
              <a:buFont typeface="Arial"/>
              <a:buChar char="•"/>
            </a:pPr>
            <a:r>
              <a:rPr lang="en-US" sz="3899">
                <a:solidFill>
                  <a:srgbClr val="000000"/>
                </a:solidFill>
                <a:latin typeface="Noto Sans"/>
              </a:rPr>
              <a:t>Việc hợp nhất giúp tạo nên sự thống nhất và tương tác tốt hơn giữa     NumPy và các thư viện khác như SciPy, Matplotlib, và IPython.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DAFu0piIL1o</dc:identifier>
  <dcterms:modified xsi:type="dcterms:W3CDTF">2011-08-01T06:04:30Z</dcterms:modified>
  <cp:revision>1</cp:revision>
  <dc:title>Cẩm nang thông tin ngắn gọn</dc:title>
</cp:coreProperties>
</file>